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47"/>
  </p:notesMasterIdLst>
  <p:sldIdLst>
    <p:sldId id="256" r:id="rId2"/>
    <p:sldId id="258" r:id="rId3"/>
    <p:sldId id="259" r:id="rId4"/>
    <p:sldId id="263" r:id="rId5"/>
    <p:sldId id="268" r:id="rId6"/>
    <p:sldId id="264" r:id="rId7"/>
    <p:sldId id="265" r:id="rId8"/>
    <p:sldId id="266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81" r:id="rId19"/>
    <p:sldId id="282" r:id="rId20"/>
    <p:sldId id="296" r:id="rId21"/>
    <p:sldId id="297" r:id="rId22"/>
    <p:sldId id="295" r:id="rId23"/>
    <p:sldId id="298" r:id="rId24"/>
    <p:sldId id="270" r:id="rId25"/>
    <p:sldId id="271" r:id="rId26"/>
    <p:sldId id="301" r:id="rId27"/>
    <p:sldId id="299" r:id="rId28"/>
    <p:sldId id="300" r:id="rId29"/>
    <p:sldId id="304" r:id="rId30"/>
    <p:sldId id="305" r:id="rId31"/>
    <p:sldId id="307" r:id="rId32"/>
    <p:sldId id="308" r:id="rId33"/>
    <p:sldId id="310" r:id="rId34"/>
    <p:sldId id="311" r:id="rId35"/>
    <p:sldId id="276" r:id="rId36"/>
    <p:sldId id="277" r:id="rId37"/>
    <p:sldId id="278" r:id="rId38"/>
    <p:sldId id="314" r:id="rId39"/>
    <p:sldId id="318" r:id="rId40"/>
    <p:sldId id="319" r:id="rId41"/>
    <p:sldId id="320" r:id="rId42"/>
    <p:sldId id="323" r:id="rId43"/>
    <p:sldId id="260" r:id="rId44"/>
    <p:sldId id="324" r:id="rId45"/>
    <p:sldId id="261" r:id="rId4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2F8A"/>
    <a:srgbClr val="E7E8AA"/>
    <a:srgbClr val="0C7C63"/>
    <a:srgbClr val="4AADA8"/>
    <a:srgbClr val="FFFFFF"/>
    <a:srgbClr val="B80A00"/>
    <a:srgbClr val="FC8178"/>
    <a:srgbClr val="C9C9C9"/>
    <a:srgbClr val="FA3122"/>
    <a:srgbClr val="F491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830" autoAdjust="0"/>
  </p:normalViewPr>
  <p:slideViewPr>
    <p:cSldViewPr snapToGrid="0">
      <p:cViewPr varScale="1">
        <p:scale>
          <a:sx n="108" d="100"/>
          <a:sy n="108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C199C1-C7A4-416E-B8DF-494DA58FA6C5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A40BBA-ADA9-4458-858F-49232BCF85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5192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7905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327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0763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1841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8990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8132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3246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7197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695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6473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0958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807D77-39DA-66A6-93BB-4E6D1331FC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066E61F-F072-C9A2-2A6F-DEF9DBCE29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7B5FC6A-F735-EDAB-3184-EDA0817B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C07611F-56E0-9865-678C-D3CD574F9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C0944C5-49F4-6594-66BC-D9792CD5C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8975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CC954F-6891-9F09-4A80-BB2A49CB8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B212626-28D7-6720-5EE1-DB0BF393EA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4B6ECB5-22C2-C5F4-5155-FED8A7957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AA5225-DEBD-5319-BA10-4F0CC8CA1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EC07B7-0DB1-4DC6-64AA-818F543EC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9723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5F5EF1C-2C7C-0530-C2DF-B4B96C4941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CE2C711-BE37-B0E8-9477-7E1242B3C9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0DD2B65-7572-D95A-EB63-F32AFEDD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DE84BC8-3010-E0A8-BCD0-A269BEBFE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169B8B-2FA9-DEE7-FE92-478ADE944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0763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D658A8-6577-1CF6-5F57-0F99EAA9C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0081F3A-BCC0-EDA0-6539-E8416B16A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1480AEC-CE2E-D9D0-2C9B-C3BA85856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F6BA0F8-B617-841D-9521-98BCE2541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B7B3A0C-9727-9A2D-9A0C-21748618B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5271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E3F173-32AC-F0C0-F974-1504D57CE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45BDF8E-0187-ED75-CBAA-CBAB4CA7B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51174C3-4B94-79CC-EE13-39A75312D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336FEC9-C634-FD5F-8BFF-90AF7A877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9CCEF26-2601-4CBF-E1E1-024FD4B4D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7959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80BA69-AD54-F863-C69B-842D3216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B9592B3-A7A6-8B75-B87F-BF180E4F5F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6F68FAB-75AC-EFC5-FF64-2EA4684BA1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9B6C883-8E6B-CFC0-0CB2-7D1F0AF6E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B480244-126A-6151-D2CA-01D4D1EF2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C048962-C1BD-A767-0C6E-D183E694C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0467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3FFC48-6072-1D64-F184-09CE5D100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ED37BC4-26BE-698D-A506-C12B6C064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5D8C612-2CF3-11DF-4401-83B07A5238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696C770-3934-0E3D-CD47-340B17A3D9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E7A4F6D-4EF3-D2D5-95EF-4D77AB14FD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868CAD5-638C-014C-B124-9CCE62B96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07D7AB6-903B-8977-7EC6-476C6C851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63C823A-B7E3-C282-01FD-0067D5A65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17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28A4BE-9877-22AD-E244-09B8CD851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7DB772E-C381-9FFC-4106-669B95802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F648C01-A5F3-0A5C-2DD0-5A49B0E47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1FF5FB9-CAA0-4AE7-3446-B220EA88A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2516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24BF932-40AA-AC66-40FF-DD3865782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0997DD3-9899-A868-DE66-3BD65F2C7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A2614E8-36BA-C386-1F66-8FCD45393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2203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9ACDAE-E4A3-F632-9746-157BA64F0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E0ADE2-B96A-5249-DDF7-BBD562508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06C0CED-A76F-4257-153E-422D526BBB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359C963-A440-7F44-A25C-8344EA205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2E5750A-901B-B07E-4BE8-BFFC96318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3474E23-16FA-3985-F42E-902100EB2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6236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A263BB-5652-D55F-453A-1772928CB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21F027D-5821-08DC-89CC-28F29EE437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4B271A9-EDDE-7262-6CF2-50296355D7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FCCF1A5-90B5-22C5-3AC4-2AFFDE5FC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D148A45-719A-5608-81A9-DD2100AD5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83875B1-F1E4-9D70-FE2A-CA4BC41F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7788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F8CE0BC-893B-AB83-FDCC-C965C7E36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6149BA0-DBA8-0672-70D2-660E2F0DA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03AB72E-191B-025B-C469-7C2AA6D673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D5F0D-8BFA-4FB6-85DA-E89B34B27686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84E9EDE-E025-5E37-3B83-6B2F5FBEC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B43A834-C237-3E50-4ADF-DDBECA00C8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629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jpg"/><Relationship Id="rId7" Type="http://schemas.openxmlformats.org/officeDocument/2006/relationships/image" Target="../media/image20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5.jpg"/><Relationship Id="rId7" Type="http://schemas.openxmlformats.org/officeDocument/2006/relationships/image" Target="../media/image24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15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1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g"/><Relationship Id="rId4" Type="http://schemas.openxmlformats.org/officeDocument/2006/relationships/image" Target="../media/image1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1.png"/><Relationship Id="rId7" Type="http://schemas.openxmlformats.org/officeDocument/2006/relationships/image" Target="../media/image36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2.png"/><Relationship Id="rId4" Type="http://schemas.openxmlformats.org/officeDocument/2006/relationships/image" Target="../media/image33.png"/><Relationship Id="rId9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1.png"/><Relationship Id="rId7" Type="http://schemas.openxmlformats.org/officeDocument/2006/relationships/image" Target="../media/image3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g"/><Relationship Id="rId5" Type="http://schemas.openxmlformats.org/officeDocument/2006/relationships/image" Target="../media/image32.png"/><Relationship Id="rId10" Type="http://schemas.openxmlformats.org/officeDocument/2006/relationships/image" Target="../media/image42.PNG"/><Relationship Id="rId4" Type="http://schemas.openxmlformats.org/officeDocument/2006/relationships/image" Target="../media/image33.png"/><Relationship Id="rId9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9.gif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9.gif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9.gif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53.png"/><Relationship Id="rId5" Type="http://schemas.openxmlformats.org/officeDocument/2006/relationships/image" Target="../media/image50.jpg"/><Relationship Id="rId10" Type="http://schemas.openxmlformats.org/officeDocument/2006/relationships/image" Target="../media/image52.png"/><Relationship Id="rId4" Type="http://schemas.openxmlformats.org/officeDocument/2006/relationships/image" Target="../media/image49.PNG"/><Relationship Id="rId9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0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g"/><Relationship Id="rId11" Type="http://schemas.openxmlformats.org/officeDocument/2006/relationships/image" Target="../media/image60.png"/><Relationship Id="rId5" Type="http://schemas.openxmlformats.org/officeDocument/2006/relationships/image" Target="../media/image49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48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jp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jp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3.jpg"/><Relationship Id="rId7" Type="http://schemas.openxmlformats.org/officeDocument/2006/relationships/hyperlink" Target="http://dati.istat.it/Index.aspx?DataSetCode=DCIS_RICPOPRES2011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2.almalaurea.it/cgi-php/universita/statistiche/tendine.php?config=occupazione" TargetMode="External"/><Relationship Id="rId11" Type="http://schemas.openxmlformats.org/officeDocument/2006/relationships/image" Target="../media/image9.png"/><Relationship Id="rId5" Type="http://schemas.openxmlformats.org/officeDocument/2006/relationships/hyperlink" Target="http://ustat.miur.it/opendata" TargetMode="External"/><Relationship Id="rId10" Type="http://schemas.openxmlformats.org/officeDocument/2006/relationships/image" Target="../media/image8.png"/><Relationship Id="rId4" Type="http://schemas.openxmlformats.org/officeDocument/2006/relationships/image" Target="../media/image4.jpeg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jpg"/><Relationship Id="rId5" Type="http://schemas.openxmlformats.org/officeDocument/2006/relationships/image" Target="../media/image49.PNG"/><Relationship Id="rId4" Type="http://schemas.openxmlformats.org/officeDocument/2006/relationships/image" Target="../media/image50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3" Type="http://schemas.openxmlformats.org/officeDocument/2006/relationships/image" Target="../media/image66.jpg"/><Relationship Id="rId7" Type="http://schemas.openxmlformats.org/officeDocument/2006/relationships/image" Target="../media/image7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jpg"/><Relationship Id="rId5" Type="http://schemas.openxmlformats.org/officeDocument/2006/relationships/image" Target="../media/image68.jpg"/><Relationship Id="rId4" Type="http://schemas.openxmlformats.org/officeDocument/2006/relationships/image" Target="../media/image67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3" Type="http://schemas.openxmlformats.org/officeDocument/2006/relationships/image" Target="../media/image1.jpg"/><Relationship Id="rId7" Type="http://schemas.openxmlformats.org/officeDocument/2006/relationships/image" Target="../media/image6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jpg"/><Relationship Id="rId5" Type="http://schemas.openxmlformats.org/officeDocument/2006/relationships/image" Target="../media/image3.jpg"/><Relationship Id="rId10" Type="http://schemas.openxmlformats.org/officeDocument/2006/relationships/image" Target="../media/image71.jpg"/><Relationship Id="rId4" Type="http://schemas.openxmlformats.org/officeDocument/2006/relationships/image" Target="../media/image4.jpeg"/><Relationship Id="rId9" Type="http://schemas.openxmlformats.org/officeDocument/2006/relationships/image" Target="../media/image70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4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jpg"/><Relationship Id="rId7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15.jpg"/><Relationship Id="rId7" Type="http://schemas.openxmlformats.org/officeDocument/2006/relationships/image" Target="../media/image4.jpeg"/><Relationship Id="rId12" Type="http://schemas.openxmlformats.org/officeDocument/2006/relationships/image" Target="../media/image1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11" Type="http://schemas.openxmlformats.org/officeDocument/2006/relationships/image" Target="../media/image12.png"/><Relationship Id="rId5" Type="http://schemas.openxmlformats.org/officeDocument/2006/relationships/image" Target="../media/image1.jpg"/><Relationship Id="rId10" Type="http://schemas.openxmlformats.org/officeDocument/2006/relationships/image" Target="../media/image17.png"/><Relationship Id="rId4" Type="http://schemas.openxmlformats.org/officeDocument/2006/relationships/image" Target="../media/image16.jp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4329D11-63B3-8F61-46D5-1A18E3FD977B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901C1C0-2E3B-4F11-2CD3-EF20A187D1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7" name="Immagine 6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DE58A536-2806-CE62-156C-889E342D9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2045691" y="2062685"/>
            <a:ext cx="3477234" cy="3477234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9C93301A-FA5B-53AF-DAA7-7AD854181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DDEE8CA-7266-B095-A197-34D3547B532F}"/>
              </a:ext>
            </a:extLst>
          </p:cNvPr>
          <p:cNvSpPr txBox="1"/>
          <p:nvPr/>
        </p:nvSpPr>
        <p:spPr>
          <a:xfrm>
            <a:off x="6326909" y="2361375"/>
            <a:ext cx="510786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University Trend</a:t>
            </a:r>
            <a:endParaRPr lang="it-IT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endParaRPr lang="it-IT" dirty="0"/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Anna Lamboglia</a:t>
            </a:r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Raffaella Perrot</a:t>
            </a:r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Fausto Ricchiuti</a:t>
            </a:r>
            <a:endParaRPr lang="it-IT" sz="2400" b="1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endParaRPr lang="it-IT" dirty="0"/>
          </a:p>
          <a:p>
            <a:pPr algn="r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07 / 06 / 2022</a:t>
            </a:r>
            <a:endParaRPr lang="it-IT" b="1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80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96D9601-9A18-E3F7-F936-4F3DE9F7A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" b="807"/>
          <a:stretch/>
        </p:blipFill>
        <p:spPr>
          <a:xfrm>
            <a:off x="3370158" y="2269276"/>
            <a:ext cx="5451684" cy="2319448"/>
          </a:xfrm>
          <a:prstGeom prst="rect">
            <a:avLst/>
          </a:prstGeom>
          <a:ln w="19050">
            <a:noFill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08B51F-349E-5EF1-E9AE-EA8573B8D04A}"/>
              </a:ext>
            </a:extLst>
          </p:cNvPr>
          <p:cNvSpPr txBox="1"/>
          <p:nvPr/>
        </p:nvSpPr>
        <p:spPr>
          <a:xfrm>
            <a:off x="833451" y="1800244"/>
            <a:ext cx="4253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Distinzione per Sesso:</a:t>
            </a:r>
            <a:endParaRPr lang="it-IT" sz="2800" b="1" i="1" u="sng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AE34703-CC59-0683-31F6-4196896DE7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6" t="12641" r="13598" b="12511"/>
          <a:stretch/>
        </p:blipFill>
        <p:spPr>
          <a:xfrm>
            <a:off x="1096392" y="2620414"/>
            <a:ext cx="1677879" cy="95879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613CFB0-6E96-91E8-A1B4-9028442E1BA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2" t="12074" r="13472" b="12074"/>
          <a:stretch/>
        </p:blipFill>
        <p:spPr>
          <a:xfrm>
            <a:off x="2959965" y="3808126"/>
            <a:ext cx="1677879" cy="95878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398CF30-2F95-70A6-44C4-500F80B83B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5" t="11860" r="12988" b="12793"/>
          <a:stretch/>
        </p:blipFill>
        <p:spPr>
          <a:xfrm>
            <a:off x="1096391" y="5001980"/>
            <a:ext cx="1677879" cy="958789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A62FBF1-ED12-15B2-AECB-91746112BBD8}"/>
              </a:ext>
            </a:extLst>
          </p:cNvPr>
          <p:cNvSpPr txBox="1"/>
          <p:nvPr/>
        </p:nvSpPr>
        <p:spPr>
          <a:xfrm>
            <a:off x="2959967" y="2569685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2010/2011</a:t>
            </a:r>
            <a:endParaRPr lang="it-IT" b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4170C0"/>
                </a:solidFill>
                <a:latin typeface="Bahnschrift SemiBold Condensed" panose="020B0502040204020203" pitchFamily="34" charset="0"/>
              </a:rPr>
              <a:t>Maschi: 43,01%</a:t>
            </a:r>
            <a:r>
              <a:rPr lang="it-IT" dirty="0">
                <a:latin typeface="Bahnschrift SemiBold Condensed" panose="020B0502040204020203" pitchFamily="34" charset="0"/>
              </a:rPr>
              <a:t> </a:t>
            </a:r>
          </a:p>
          <a:p>
            <a:r>
              <a:rPr lang="it-IT" b="1" dirty="0">
                <a:solidFill>
                  <a:srgbClr val="FC0001"/>
                </a:solidFill>
                <a:latin typeface="Bahnschrift SemiBold Condensed" panose="020B0502040204020203" pitchFamily="34" charset="0"/>
              </a:rPr>
              <a:t>Femmine: 56,99%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EF81DE8-2A0E-E273-2D80-CCADB10B2216}"/>
              </a:ext>
            </a:extLst>
          </p:cNvPr>
          <p:cNvSpPr txBox="1"/>
          <p:nvPr/>
        </p:nvSpPr>
        <p:spPr>
          <a:xfrm>
            <a:off x="1242147" y="3782760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2015/2016</a:t>
            </a:r>
            <a:endParaRPr lang="it-IT" b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4170C0"/>
                </a:solidFill>
                <a:latin typeface="Bahnschrift SemiBold Condensed" panose="020B0502040204020203" pitchFamily="34" charset="0"/>
              </a:rPr>
              <a:t>Maschi: 44,05%</a:t>
            </a:r>
            <a:endParaRPr lang="it-IT" dirty="0"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FC0001"/>
                </a:solidFill>
                <a:latin typeface="Bahnschrift SemiBold Condensed" panose="020B0502040204020203" pitchFamily="34" charset="0"/>
              </a:rPr>
              <a:t>Femmine: 55,95%</a:t>
            </a:r>
            <a:r>
              <a:rPr lang="it-IT" dirty="0"/>
              <a:t>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B45686C-0017-AA0C-CD22-F2A8165799F8}"/>
              </a:ext>
            </a:extLst>
          </p:cNvPr>
          <p:cNvSpPr txBox="1"/>
          <p:nvPr/>
        </p:nvSpPr>
        <p:spPr>
          <a:xfrm>
            <a:off x="2959965" y="4945106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2020/2021</a:t>
            </a:r>
            <a:endParaRPr lang="it-IT" b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4170C0"/>
                </a:solidFill>
                <a:latin typeface="Bahnschrift SemiBold Condensed" panose="020B0502040204020203" pitchFamily="34" charset="0"/>
              </a:rPr>
              <a:t>Maschi: 44,06%</a:t>
            </a:r>
            <a:endParaRPr lang="it-IT" dirty="0"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FC0001"/>
                </a:solidFill>
                <a:latin typeface="Bahnschrift SemiBold Condensed" panose="020B0502040204020203" pitchFamily="34" charset="0"/>
              </a:rPr>
              <a:t>Femmine: 55,94%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479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4931 C 0 0.07153 0.05807 0.09907 0.1056 0.09907 L 0.21146 0.09907 " pathEditMode="relative" rAng="0" ptsTypes="AA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73" y="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 build="p"/>
      <p:bldP spid="15" grpId="0"/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AE747BB8-EFF1-CFCA-6D05-B34D7E3CF638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CD3433B-6344-828B-D217-A9C25BC94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F0EBA89-194A-755A-C8BC-F58DB2F1E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CF3F5A0-A89F-A028-4E71-C5ECFA61C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4E63EE0-9C17-53B3-0A99-AD9DEBF216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" b="595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B419F9-CC67-A9C5-A964-6BC1F93E8D59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86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53C9B3D-F286-42FA-AA4F-4E318BF59441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2CF5151-3B80-B3E9-EEB7-D35D87C39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" b="595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162141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96D9601-9A18-E3F7-F936-4F3DE9F7A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" b="595"/>
          <a:stretch/>
        </p:blipFill>
        <p:spPr>
          <a:xfrm>
            <a:off x="3370158" y="2269276"/>
            <a:ext cx="5451684" cy="2319448"/>
          </a:xfrm>
          <a:prstGeom prst="rect">
            <a:avLst/>
          </a:prstGeom>
          <a:ln w="19050">
            <a:noFill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08B51F-349E-5EF1-E9AE-EA8573B8D04A}"/>
              </a:ext>
            </a:extLst>
          </p:cNvPr>
          <p:cNvSpPr txBox="1"/>
          <p:nvPr/>
        </p:nvSpPr>
        <p:spPr>
          <a:xfrm>
            <a:off x="833451" y="1800244"/>
            <a:ext cx="4253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Distinzione per Sesso:</a:t>
            </a:r>
            <a:endParaRPr lang="it-IT" sz="2800" b="1" i="1" u="sng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AE34703-CC59-0683-31F6-4196896DE7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1" t="12333" r="12756" b="11908"/>
          <a:stretch/>
        </p:blipFill>
        <p:spPr>
          <a:xfrm>
            <a:off x="1096392" y="2604684"/>
            <a:ext cx="1677878" cy="97452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613CFB0-6E96-91E8-A1B4-9028442E1BA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2" t="12653" r="11446" b="11605"/>
          <a:stretch/>
        </p:blipFill>
        <p:spPr>
          <a:xfrm>
            <a:off x="2983991" y="3782759"/>
            <a:ext cx="1677878" cy="101566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398CF30-2F95-70A6-44C4-500F80B83B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5" t="9195" r="9220" b="10276"/>
          <a:stretch/>
        </p:blipFill>
        <p:spPr>
          <a:xfrm>
            <a:off x="1096392" y="4995835"/>
            <a:ext cx="1677878" cy="964934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A62FBF1-ED12-15B2-AECB-91746112BBD8}"/>
              </a:ext>
            </a:extLst>
          </p:cNvPr>
          <p:cNvSpPr txBox="1"/>
          <p:nvPr/>
        </p:nvSpPr>
        <p:spPr>
          <a:xfrm>
            <a:off x="2959967" y="2569685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2010/2011</a:t>
            </a:r>
            <a:endParaRPr lang="it-IT" b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4170C0"/>
                </a:solidFill>
                <a:latin typeface="Bahnschrift SemiBold Condensed" panose="020B0502040204020203" pitchFamily="34" charset="0"/>
              </a:rPr>
              <a:t>Maschi: 44,04%</a:t>
            </a:r>
            <a:r>
              <a:rPr lang="it-IT" dirty="0">
                <a:latin typeface="Bahnschrift SemiBold Condensed" panose="020B0502040204020203" pitchFamily="34" charset="0"/>
              </a:rPr>
              <a:t> </a:t>
            </a:r>
          </a:p>
          <a:p>
            <a:r>
              <a:rPr lang="it-IT" b="1" dirty="0">
                <a:solidFill>
                  <a:srgbClr val="FC0001"/>
                </a:solidFill>
                <a:latin typeface="Bahnschrift SemiBold Condensed" panose="020B0502040204020203" pitchFamily="34" charset="0"/>
              </a:rPr>
              <a:t>Femmine: 55,96%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EF81DE8-2A0E-E273-2D80-CCADB10B2216}"/>
              </a:ext>
            </a:extLst>
          </p:cNvPr>
          <p:cNvSpPr txBox="1"/>
          <p:nvPr/>
        </p:nvSpPr>
        <p:spPr>
          <a:xfrm>
            <a:off x="1242147" y="3782760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2015/2016</a:t>
            </a:r>
            <a:endParaRPr lang="it-IT" b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4170C0"/>
                </a:solidFill>
                <a:latin typeface="Bahnschrift SemiBold Condensed" panose="020B0502040204020203" pitchFamily="34" charset="0"/>
              </a:rPr>
              <a:t>Maschi: 45,07%</a:t>
            </a:r>
            <a:endParaRPr lang="it-IT" dirty="0"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FC0001"/>
                </a:solidFill>
                <a:latin typeface="Bahnschrift SemiBold Condensed" panose="020B0502040204020203" pitchFamily="34" charset="0"/>
              </a:rPr>
              <a:t>Femmine: 54,93%</a:t>
            </a:r>
            <a:r>
              <a:rPr lang="it-IT" dirty="0"/>
              <a:t>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B45686C-0017-AA0C-CD22-F2A8165799F8}"/>
              </a:ext>
            </a:extLst>
          </p:cNvPr>
          <p:cNvSpPr txBox="1"/>
          <p:nvPr/>
        </p:nvSpPr>
        <p:spPr>
          <a:xfrm>
            <a:off x="2959965" y="4945106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2020/2021</a:t>
            </a:r>
            <a:endParaRPr lang="it-IT" b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4170C0"/>
                </a:solidFill>
                <a:latin typeface="Bahnschrift SemiBold Condensed" panose="020B0502040204020203" pitchFamily="34" charset="0"/>
              </a:rPr>
              <a:t>Maschi: 44,27%</a:t>
            </a:r>
            <a:endParaRPr lang="it-IT" dirty="0"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FC0001"/>
                </a:solidFill>
                <a:latin typeface="Bahnschrift SemiBold Condensed" panose="020B0502040204020203" pitchFamily="34" charset="0"/>
              </a:rPr>
              <a:t>Femmine: 55,63%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977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4931 C 0 0.07153 0.05807 0.09907 0.1056 0.09907 L 0.21146 0.09907 " pathEditMode="relative" rAng="0" ptsTypes="AA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73" y="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 build="p"/>
      <p:bldP spid="15" grpId="0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87667DE2-25DE-C2AB-F2C5-D4DB672C1A54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CD3433B-6344-828B-D217-A9C25BC94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F0EBA89-194A-755A-C8BC-F58DB2F1E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CF3F5A0-A89F-A028-4E71-C5ECFA61C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4E63EE0-9C17-53B3-0A99-AD9DEBF216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" b="-78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B419F9-CC67-A9C5-A964-6BC1F93E8D59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82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1EE2382C-715C-5422-2048-6E1132666383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2CF5151-3B80-B3E9-EEB7-D35D87C399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" b="-78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172322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21">
            <a:extLst>
              <a:ext uri="{FF2B5EF4-FFF2-40B4-BE49-F238E27FC236}">
                <a16:creationId xmlns:a16="http://schemas.microsoft.com/office/drawing/2014/main" id="{63C0D9AF-CABB-19B5-BAE6-270C1805F14E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96D9601-9A18-E3F7-F936-4F3DE9F7A8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76" r="1257" b="1314"/>
          <a:stretch/>
        </p:blipFill>
        <p:spPr>
          <a:xfrm>
            <a:off x="3367093" y="2267611"/>
            <a:ext cx="5520538" cy="2319448"/>
          </a:xfrm>
          <a:prstGeom prst="rect">
            <a:avLst/>
          </a:prstGeom>
          <a:ln w="19050">
            <a:noFill/>
          </a:ln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9B76EC51-FE62-846D-B771-9D6545506F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" b="807"/>
          <a:stretch/>
        </p:blipFill>
        <p:spPr>
          <a:xfrm>
            <a:off x="641251" y="642813"/>
            <a:ext cx="5451684" cy="2319448"/>
          </a:xfrm>
          <a:prstGeom prst="rect">
            <a:avLst/>
          </a:prstGeom>
          <a:ln w="19050">
            <a:noFill/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AD4B1F0-9463-AFE5-9AEF-E6958F08E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868" y="2265947"/>
            <a:ext cx="5450296" cy="2322777"/>
          </a:xfrm>
          <a:prstGeom prst="rect">
            <a:avLst/>
          </a:prstGeom>
        </p:spPr>
      </p:pic>
      <p:sp>
        <p:nvSpPr>
          <p:cNvPr id="13" name="Freccia in giù 12">
            <a:extLst>
              <a:ext uri="{FF2B5EF4-FFF2-40B4-BE49-F238E27FC236}">
                <a16:creationId xmlns:a16="http://schemas.microsoft.com/office/drawing/2014/main" id="{2C10347C-ECFB-A43C-768C-76DF65171A31}"/>
              </a:ext>
            </a:extLst>
          </p:cNvPr>
          <p:cNvSpPr/>
          <p:nvPr/>
        </p:nvSpPr>
        <p:spPr>
          <a:xfrm>
            <a:off x="3289176" y="1166688"/>
            <a:ext cx="435006" cy="577049"/>
          </a:xfrm>
          <a:prstGeom prst="downArrow">
            <a:avLst/>
          </a:prstGeom>
          <a:solidFill>
            <a:srgbClr val="AD967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324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96296E-6 L -4.16667E-6 0.11921 C -4.16667E-6 0.17291 -0.06211 0.23912 -0.11211 0.23912 L -0.22408 0.23912 " pathEditMode="relative" rAng="0" ptsTypes="AAAA">
                                      <p:cBhvr>
                                        <p:cTn id="6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11" y="1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"/>
                            </p:stCondLst>
                            <p:childTnLst>
                              <p:par>
                                <p:cTn id="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FB114B33-45E7-3D6E-0FC7-2C346BDDE5B3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96D9601-9A18-E3F7-F936-4F3DE9F7A8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76" r="1257" b="1314"/>
          <a:stretch/>
        </p:blipFill>
        <p:spPr>
          <a:xfrm>
            <a:off x="606824" y="3895740"/>
            <a:ext cx="5520538" cy="2319448"/>
          </a:xfrm>
          <a:prstGeom prst="rect">
            <a:avLst/>
          </a:prstGeom>
          <a:ln w="19050">
            <a:noFill/>
          </a:ln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9B76EC51-FE62-846D-B771-9D6545506F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" b="807"/>
          <a:stretch/>
        </p:blipFill>
        <p:spPr>
          <a:xfrm>
            <a:off x="641251" y="642813"/>
            <a:ext cx="5451684" cy="2319448"/>
          </a:xfrm>
          <a:prstGeom prst="rect">
            <a:avLst/>
          </a:prstGeom>
          <a:ln w="19050">
            <a:noFill/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AD4B1F0-9463-AFE5-9AEF-E6958F08E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868" y="2265947"/>
            <a:ext cx="5450296" cy="2322777"/>
          </a:xfrm>
          <a:prstGeom prst="rect">
            <a:avLst/>
          </a:prstGeom>
        </p:spPr>
      </p:pic>
      <p:sp>
        <p:nvSpPr>
          <p:cNvPr id="13" name="Freccia in giù 12">
            <a:extLst>
              <a:ext uri="{FF2B5EF4-FFF2-40B4-BE49-F238E27FC236}">
                <a16:creationId xmlns:a16="http://schemas.microsoft.com/office/drawing/2014/main" id="{2C10347C-ECFB-A43C-768C-76DF65171A31}"/>
              </a:ext>
            </a:extLst>
          </p:cNvPr>
          <p:cNvSpPr/>
          <p:nvPr/>
        </p:nvSpPr>
        <p:spPr>
          <a:xfrm>
            <a:off x="3289176" y="1166688"/>
            <a:ext cx="435006" cy="577049"/>
          </a:xfrm>
          <a:prstGeom prst="downArrow">
            <a:avLst/>
          </a:prstGeom>
          <a:solidFill>
            <a:srgbClr val="AD967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F4D904A-BCE1-AC54-9678-3FC15F8AA1A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" r="1412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47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6DFD513F-C558-E594-D0D5-32FDB4FDBF8A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2CF5151-3B80-B3E9-EEB7-D35D87C399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" r="1900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289438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96D9601-9A18-E3F7-F936-4F3DE9F7A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" r="2862"/>
          <a:stretch/>
        </p:blipFill>
        <p:spPr>
          <a:xfrm>
            <a:off x="3370158" y="2269276"/>
            <a:ext cx="5451684" cy="2319448"/>
          </a:xfrm>
          <a:prstGeom prst="rect">
            <a:avLst/>
          </a:prstGeom>
          <a:ln w="19050">
            <a:noFill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08B51F-349E-5EF1-E9AE-EA8573B8D04A}"/>
              </a:ext>
            </a:extLst>
          </p:cNvPr>
          <p:cNvSpPr txBox="1"/>
          <p:nvPr/>
        </p:nvSpPr>
        <p:spPr>
          <a:xfrm>
            <a:off x="833451" y="2210522"/>
            <a:ext cx="630259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Top Settori 2020/2021 :</a:t>
            </a:r>
            <a:endParaRPr lang="it-IT" sz="2800" b="1" i="1" u="sng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sz="2200" dirty="0">
                <a:solidFill>
                  <a:srgbClr val="8052CE"/>
                </a:solidFill>
              </a:rPr>
              <a:t> </a:t>
            </a:r>
            <a:r>
              <a:rPr lang="it-IT" sz="2200" dirty="0"/>
              <a:t>   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Economico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 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sz="22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sz="2200" dirty="0"/>
              <a:t>  </a:t>
            </a:r>
            <a:r>
              <a:rPr lang="it-IT" sz="2200" b="1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Medico-Sanitario e Farmaceutico</a:t>
            </a:r>
            <a:endParaRPr lang="it-IT" sz="2200" b="1" i="1" dirty="0">
              <a:solidFill>
                <a:srgbClr val="FFDF00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sz="22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200" b="1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Ingegneria Industriale e dell’Informazione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endParaRPr lang="it-IT" b="1" i="1" dirty="0">
              <a:solidFill>
                <a:srgbClr val="61503B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69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5347 C 0 0.07755 0.05781 0.10741 0.10521 0.10741 L 0.21068 0.10741 " pathEditMode="relative" rAng="0" ptsTypes="AAAA">
                                      <p:cBhvr>
                                        <p:cTn id="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34" y="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7" name="Immagine 6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0311EB68-46C8-4150-25CE-7C5FDC11E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2045691" y="2062685"/>
            <a:ext cx="3477234" cy="347723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2E4DDEA-F0C5-0E7B-546C-D09C97DFF899}"/>
              </a:ext>
            </a:extLst>
          </p:cNvPr>
          <p:cNvSpPr txBox="1"/>
          <p:nvPr/>
        </p:nvSpPr>
        <p:spPr>
          <a:xfrm>
            <a:off x="6326909" y="2361375"/>
            <a:ext cx="510786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University Trend</a:t>
            </a:r>
            <a:endParaRPr lang="it-IT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endParaRPr lang="it-IT" dirty="0"/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Anna Lamboglia</a:t>
            </a:r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Raffaella Perrot</a:t>
            </a:r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Fausto Ricchiuti</a:t>
            </a:r>
            <a:endParaRPr lang="it-IT" sz="2400" b="1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endParaRPr lang="it-IT" dirty="0"/>
          </a:p>
          <a:p>
            <a:pPr algn="r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07 / 06 / 2022</a:t>
            </a:r>
            <a:endParaRPr lang="it-IT" b="1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1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0"/>
    </mc:Choice>
    <mc:Fallback xmlns="">
      <p:transition spd="slow" advTm="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75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FEE7A822-70F5-4CF7-939F-0A845CA37CA9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CD3433B-6344-828B-D217-A9C25BC94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F0EBA89-194A-755A-C8BC-F58DB2F1E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CF3F5A0-A89F-A028-4E71-C5ECFA61C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4E63EE0-9C17-53B3-0A99-AD9DEBF216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" t="802" r="364" b="1182"/>
          <a:stretch/>
        </p:blipFill>
        <p:spPr>
          <a:xfrm>
            <a:off x="658414" y="1358019"/>
            <a:ext cx="10848703" cy="4128381"/>
          </a:xfrm>
          <a:prstGeom prst="rect">
            <a:avLst/>
          </a:prstGeom>
          <a:ln>
            <a:noFill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B419F9-CC67-A9C5-A964-6BC1F93E8D59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7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DADA9C24-C3D9-1D6F-668B-200D46F07AA0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6790198-FA41-0400-6A22-36CACA3CE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" t="802" r="364" b="1182"/>
          <a:stretch/>
        </p:blipFill>
        <p:spPr>
          <a:xfrm>
            <a:off x="658414" y="1358019"/>
            <a:ext cx="10848703" cy="412838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073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96D9601-9A18-E3F7-F936-4F3DE9F7A8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" t="-4865" r="209" b="-4975"/>
          <a:stretch/>
        </p:blipFill>
        <p:spPr>
          <a:xfrm>
            <a:off x="3370158" y="2269276"/>
            <a:ext cx="5451684" cy="2319448"/>
          </a:xfrm>
          <a:prstGeom prst="rect">
            <a:avLst/>
          </a:prstGeom>
          <a:ln w="19050">
            <a:noFill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08B51F-349E-5EF1-E9AE-EA8573B8D04A}"/>
              </a:ext>
            </a:extLst>
          </p:cNvPr>
          <p:cNvSpPr txBox="1"/>
          <p:nvPr/>
        </p:nvSpPr>
        <p:spPr>
          <a:xfrm>
            <a:off x="833451" y="2210522"/>
            <a:ext cx="630259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Top Settori 2020/2021 :</a:t>
            </a:r>
            <a:endParaRPr lang="it-IT" sz="2800" b="1" i="1" u="sng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sz="2200" dirty="0">
                <a:solidFill>
                  <a:srgbClr val="8052CE"/>
                </a:solidFill>
              </a:rPr>
              <a:t> </a:t>
            </a:r>
            <a:r>
              <a:rPr lang="it-IT" sz="2200" dirty="0"/>
              <a:t>   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Economico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 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sz="22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sz="2200" dirty="0"/>
              <a:t>  </a:t>
            </a:r>
            <a:r>
              <a:rPr lang="it-IT" sz="2200" b="1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Ingegneria Industriale e dell’Informazione</a:t>
            </a:r>
            <a:endParaRPr lang="it-IT" sz="2200" b="1" i="1" dirty="0">
              <a:solidFill>
                <a:srgbClr val="FFDF00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sz="22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200" b="1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Architettura e Ingegneria Civile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endParaRPr lang="it-IT" b="1" i="1" dirty="0">
              <a:solidFill>
                <a:srgbClr val="61503B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19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5347 C 0 0.07755 0.05781 0.10741 0.10521 0.10741 L 0.21068 0.10741 " pathEditMode="relative" rAng="0" ptsTypes="AAAA">
                                      <p:cBhvr>
                                        <p:cTn id="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34" y="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BA119D1-DCB6-B751-81B7-CC6748F906C1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CD3433B-6344-828B-D217-A9C25BC94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F0EBA89-194A-755A-C8BC-F58DB2F1E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CF3F5A0-A89F-A028-4E71-C5ECFA61C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4E63EE0-9C17-53B3-0A99-AD9DEBF216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" r="420"/>
          <a:stretch/>
        </p:blipFill>
        <p:spPr>
          <a:xfrm>
            <a:off x="625672" y="876300"/>
            <a:ext cx="10940655" cy="51054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B419F9-CC67-A9C5-A964-6BC1F93E8D59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42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AEB5BF3A-FDED-9D5C-4C6C-A8E9E8032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340D5975-6CBC-C23A-DA29-5FB27A9D2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F63A918-ED92-A655-154B-767CBF1F82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3648E0F-BCC3-F807-5CF2-75EBE8945797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Trend Studenti Fuorisede</a:t>
            </a:r>
            <a:endParaRPr lang="it-IT" sz="36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2C2704C-425D-BD56-7A27-64859C21F6CA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D053B0EC-C266-BE71-C8DA-44537B02281D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93F8DFDC-02B6-6D00-7AF6-A38EFB888D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" r="420"/>
          <a:stretch/>
        </p:blipFill>
        <p:spPr>
          <a:xfrm>
            <a:off x="625672" y="876300"/>
            <a:ext cx="10940655" cy="5105400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335917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Trend Studenti Fuorisede</a:t>
            </a:r>
            <a:endParaRPr lang="it-IT" sz="36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1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50"/>
    </mc:Choice>
    <mc:Fallback xmlns="">
      <p:transition spd="slow" advClick="0" advTm="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96D9601-9A18-E3F7-F936-4F3DE9F7A8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" t="-346" r="3068" b="450"/>
          <a:stretch/>
        </p:blipFill>
        <p:spPr>
          <a:xfrm>
            <a:off x="6029325" y="2667000"/>
            <a:ext cx="5153025" cy="2724150"/>
          </a:xfrm>
          <a:prstGeom prst="rect">
            <a:avLst/>
          </a:prstGeom>
          <a:ln w="19050">
            <a:noFill/>
          </a:ln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EAE34703-CC59-0683-31F6-4196896DE7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6" b="3316"/>
          <a:stretch/>
        </p:blipFill>
        <p:spPr>
          <a:xfrm>
            <a:off x="1206994" y="2372827"/>
            <a:ext cx="1677879" cy="95879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613CFB0-6E96-91E8-A1B4-9028442E1B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5" b="1805"/>
          <a:stretch/>
        </p:blipFill>
        <p:spPr>
          <a:xfrm>
            <a:off x="3377583" y="3560539"/>
            <a:ext cx="1677879" cy="95878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398CF30-2F95-70A6-44C4-500F80B83B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1" b="4031"/>
          <a:stretch/>
        </p:blipFill>
        <p:spPr>
          <a:xfrm>
            <a:off x="1206993" y="4754393"/>
            <a:ext cx="1677879" cy="958789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A62FBF1-ED12-15B2-AECB-91746112BBD8}"/>
              </a:ext>
            </a:extLst>
          </p:cNvPr>
          <p:cNvSpPr txBox="1"/>
          <p:nvPr/>
        </p:nvSpPr>
        <p:spPr>
          <a:xfrm>
            <a:off x="3070569" y="2322098"/>
            <a:ext cx="20292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2010/2011</a:t>
            </a:r>
            <a:endParaRPr lang="it-IT" b="1" dirty="0">
              <a:solidFill>
                <a:srgbClr val="8252CE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006EBD"/>
                </a:solidFill>
                <a:latin typeface="Bahnschrift SemiBold Condensed" panose="020B0502040204020203" pitchFamily="34" charset="0"/>
              </a:rPr>
              <a:t>Non Fuori Sede: 50,91%</a:t>
            </a:r>
            <a:r>
              <a:rPr lang="it-IT" dirty="0">
                <a:latin typeface="Bahnschrift SemiBold Condensed" panose="020B0502040204020203" pitchFamily="34" charset="0"/>
              </a:rPr>
              <a:t> </a:t>
            </a:r>
          </a:p>
          <a:p>
            <a:r>
              <a:rPr lang="it-IT" b="1" dirty="0">
                <a:solidFill>
                  <a:srgbClr val="EC2081"/>
                </a:solidFill>
                <a:latin typeface="Bahnschrift SemiBold Condensed" panose="020B0502040204020203" pitchFamily="34" charset="0"/>
              </a:rPr>
              <a:t>Fuori Sede: 49,09%</a:t>
            </a:r>
            <a:endParaRPr lang="it-IT" dirty="0">
              <a:solidFill>
                <a:srgbClr val="EC2081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EF81DE8-2A0E-E273-2D80-CCADB10B2216}"/>
              </a:ext>
            </a:extLst>
          </p:cNvPr>
          <p:cNvSpPr txBox="1"/>
          <p:nvPr/>
        </p:nvSpPr>
        <p:spPr>
          <a:xfrm>
            <a:off x="1290768" y="3535173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2015/2016</a:t>
            </a:r>
            <a:endParaRPr lang="it-IT" b="1" dirty="0">
              <a:solidFill>
                <a:srgbClr val="8252CE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006EBD"/>
                </a:solidFill>
                <a:latin typeface="Bahnschrift SemiBold Condensed" panose="020B0502040204020203" pitchFamily="34" charset="0"/>
              </a:rPr>
              <a:t>Non Fuori Sede: 50,18%</a:t>
            </a:r>
            <a:endParaRPr lang="it-IT" dirty="0">
              <a:solidFill>
                <a:srgbClr val="006EBD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EC2081"/>
                </a:solidFill>
                <a:latin typeface="Bahnschrift SemiBold Condensed" panose="020B0502040204020203" pitchFamily="34" charset="0"/>
              </a:rPr>
              <a:t>Fuori Sede: 49,82%</a:t>
            </a:r>
            <a:r>
              <a:rPr lang="it-IT" dirty="0"/>
              <a:t>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B45686C-0017-AA0C-CD22-F2A8165799F8}"/>
              </a:ext>
            </a:extLst>
          </p:cNvPr>
          <p:cNvSpPr txBox="1"/>
          <p:nvPr/>
        </p:nvSpPr>
        <p:spPr>
          <a:xfrm>
            <a:off x="3070567" y="4697519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2020/2021</a:t>
            </a:r>
            <a:endParaRPr lang="it-IT" b="1" dirty="0">
              <a:solidFill>
                <a:srgbClr val="8252CE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006EBD"/>
                </a:solidFill>
                <a:latin typeface="Bahnschrift SemiBold Condensed" panose="020B0502040204020203" pitchFamily="34" charset="0"/>
              </a:rPr>
              <a:t>Non Fuori Sede: 50,59%</a:t>
            </a:r>
            <a:endParaRPr lang="it-IT" dirty="0">
              <a:solidFill>
                <a:srgbClr val="006EBD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EC2081"/>
                </a:solidFill>
                <a:latin typeface="Bahnschrift SemiBold Condensed" panose="020B0502040204020203" pitchFamily="34" charset="0"/>
              </a:rPr>
              <a:t>Fuori Sede: 49,41%</a:t>
            </a:r>
            <a:r>
              <a:rPr lang="it-IT" dirty="0"/>
              <a:t> 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D145C93-3558-E965-13A0-47D1D9028226}"/>
              </a:ext>
            </a:extLst>
          </p:cNvPr>
          <p:cNvSpPr txBox="1"/>
          <p:nvPr/>
        </p:nvSpPr>
        <p:spPr>
          <a:xfrm>
            <a:off x="632691" y="3639426"/>
            <a:ext cx="1092661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Fuorisede</a:t>
            </a:r>
          </a:p>
        </p:txBody>
      </p:sp>
    </p:spTree>
    <p:extLst>
      <p:ext uri="{BB962C8B-B14F-4D97-AF65-F5344CB8AC3E}">
        <p14:creationId xmlns:p14="http://schemas.microsoft.com/office/powerpoint/2010/main" val="250563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0.12565 -2.96296E-6 C 0.18203 -2.96296E-6 0.25221 -0.08078 0.25221 -0.14629 L 0.25221 -0.29143 " pathEditMode="relative" rAng="0" ptsTypes="AAAA">
                                      <p:cBhvr>
                                        <p:cTn id="6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4" y="-1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21">
            <a:extLst>
              <a:ext uri="{FF2B5EF4-FFF2-40B4-BE49-F238E27FC236}">
                <a16:creationId xmlns:a16="http://schemas.microsoft.com/office/drawing/2014/main" id="{3345BA2D-DA80-7906-4119-8563FCD2D5C3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8252CE"/>
          </a:solidFill>
          <a:ln w="76200">
            <a:solidFill>
              <a:srgbClr val="825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64E63EE0-9C17-53B3-0A99-AD9DEBF216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" r="-95"/>
          <a:stretch/>
        </p:blipFill>
        <p:spPr>
          <a:xfrm>
            <a:off x="450999" y="1342828"/>
            <a:ext cx="11283870" cy="417234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CD3433B-6344-828B-D217-A9C25BC94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CF3F5A0-A89F-A028-4E71-C5ECFA61C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F0EBA89-194A-755A-C8BC-F58DB2F1EE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AEC92F32-93D4-9AF7-31BC-80E99D7AB1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6" b="3316"/>
          <a:stretch/>
        </p:blipFill>
        <p:spPr>
          <a:xfrm>
            <a:off x="1206994" y="2372827"/>
            <a:ext cx="1677879" cy="958790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12084D55-5382-4B9C-17BD-E7CE39B573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5" b="1805"/>
          <a:stretch/>
        </p:blipFill>
        <p:spPr>
          <a:xfrm>
            <a:off x="3377583" y="3560539"/>
            <a:ext cx="1677879" cy="958789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DBE472E1-8CEF-36B5-5ED0-8973C55888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1" b="4031"/>
          <a:stretch/>
        </p:blipFill>
        <p:spPr>
          <a:xfrm>
            <a:off x="1206993" y="4754393"/>
            <a:ext cx="1677879" cy="958789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23F1C53-6978-EF00-6F2F-162CC292BFEF}"/>
              </a:ext>
            </a:extLst>
          </p:cNvPr>
          <p:cNvSpPr txBox="1"/>
          <p:nvPr/>
        </p:nvSpPr>
        <p:spPr>
          <a:xfrm>
            <a:off x="3070569" y="2322098"/>
            <a:ext cx="20292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2010/2011</a:t>
            </a:r>
            <a:endParaRPr lang="it-IT" b="1" dirty="0">
              <a:solidFill>
                <a:srgbClr val="8252CE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006EBD"/>
                </a:solidFill>
                <a:latin typeface="Bahnschrift SemiBold Condensed" panose="020B0502040204020203" pitchFamily="34" charset="0"/>
              </a:rPr>
              <a:t>Non Fuori Sede: 50,91%</a:t>
            </a:r>
            <a:r>
              <a:rPr lang="it-IT" dirty="0">
                <a:latin typeface="Bahnschrift SemiBold Condensed" panose="020B0502040204020203" pitchFamily="34" charset="0"/>
              </a:rPr>
              <a:t> </a:t>
            </a:r>
          </a:p>
          <a:p>
            <a:r>
              <a:rPr lang="it-IT" b="1" dirty="0">
                <a:solidFill>
                  <a:srgbClr val="EC2081"/>
                </a:solidFill>
                <a:latin typeface="Bahnschrift SemiBold Condensed" panose="020B0502040204020203" pitchFamily="34" charset="0"/>
              </a:rPr>
              <a:t>Fuori Sede: 49,09%</a:t>
            </a:r>
            <a:endParaRPr lang="it-IT" dirty="0">
              <a:solidFill>
                <a:srgbClr val="EC2081"/>
              </a:solidFill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9122FE37-21EC-2C81-9B2D-B67D0CAC834E}"/>
              </a:ext>
            </a:extLst>
          </p:cNvPr>
          <p:cNvSpPr txBox="1"/>
          <p:nvPr/>
        </p:nvSpPr>
        <p:spPr>
          <a:xfrm>
            <a:off x="1290768" y="3535173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2010/2011</a:t>
            </a:r>
            <a:endParaRPr lang="it-IT" b="1" dirty="0">
              <a:solidFill>
                <a:srgbClr val="8252CE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006EBD"/>
                </a:solidFill>
                <a:latin typeface="Bahnschrift SemiBold Condensed" panose="020B0502040204020203" pitchFamily="34" charset="0"/>
              </a:rPr>
              <a:t>Non Fuori Sede: 50,91%</a:t>
            </a:r>
            <a:r>
              <a:rPr lang="it-IT" dirty="0">
                <a:latin typeface="Bahnschrift SemiBold Condensed" panose="020B0502040204020203" pitchFamily="34" charset="0"/>
              </a:rPr>
              <a:t> </a:t>
            </a:r>
          </a:p>
          <a:p>
            <a:r>
              <a:rPr lang="it-IT" b="1" dirty="0">
                <a:solidFill>
                  <a:srgbClr val="EC2081"/>
                </a:solidFill>
                <a:latin typeface="Bahnschrift SemiBold Condensed" panose="020B0502040204020203" pitchFamily="34" charset="0"/>
              </a:rPr>
              <a:t>Fuori Sede: 49,09%</a:t>
            </a:r>
            <a:endParaRPr lang="it-IT" dirty="0">
              <a:solidFill>
                <a:srgbClr val="EC2081"/>
              </a:solidFill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487844C9-2BB3-929C-ACC5-CAA2F1748085}"/>
              </a:ext>
            </a:extLst>
          </p:cNvPr>
          <p:cNvSpPr txBox="1"/>
          <p:nvPr/>
        </p:nvSpPr>
        <p:spPr>
          <a:xfrm>
            <a:off x="3070567" y="4697519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2010/2011</a:t>
            </a:r>
            <a:endParaRPr lang="it-IT" b="1" dirty="0">
              <a:solidFill>
                <a:srgbClr val="8252CE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006EBD"/>
                </a:solidFill>
                <a:latin typeface="Bahnschrift SemiBold Condensed" panose="020B0502040204020203" pitchFamily="34" charset="0"/>
              </a:rPr>
              <a:t>Non Fuori Sede: 50,91%</a:t>
            </a:r>
            <a:r>
              <a:rPr lang="it-IT" dirty="0">
                <a:latin typeface="Bahnschrift SemiBold Condensed" panose="020B0502040204020203" pitchFamily="34" charset="0"/>
              </a:rPr>
              <a:t> </a:t>
            </a:r>
          </a:p>
          <a:p>
            <a:r>
              <a:rPr lang="it-IT" b="1" dirty="0">
                <a:solidFill>
                  <a:srgbClr val="EC2081"/>
                </a:solidFill>
                <a:latin typeface="Bahnschrift SemiBold Condensed" panose="020B0502040204020203" pitchFamily="34" charset="0"/>
              </a:rPr>
              <a:t>Fuori Sede: 49,09%</a:t>
            </a:r>
            <a:endParaRPr lang="it-IT" dirty="0">
              <a:solidFill>
                <a:srgbClr val="EC2081"/>
              </a:solidFill>
            </a:endParaRP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3B37EE89-4B04-5149-9B75-387E40EC605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" t="-346" r="3068" b="450"/>
          <a:stretch/>
        </p:blipFill>
        <p:spPr>
          <a:xfrm>
            <a:off x="6029325" y="2667000"/>
            <a:ext cx="5153025" cy="2724150"/>
          </a:xfrm>
          <a:prstGeom prst="rect">
            <a:avLst/>
          </a:prstGeom>
          <a:ln w="19050">
            <a:noFill/>
          </a:ln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56B78EF-5488-FAAC-31DE-10480B7D85C9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Fuorisede</a:t>
            </a:r>
            <a:endParaRPr lang="it-IT" sz="3300" dirty="0">
              <a:solidFill>
                <a:srgbClr val="8252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37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/>
      <p:bldP spid="27" grpId="0"/>
      <p:bldP spid="28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7101EFEB-BD53-7F71-38C9-42CB6312C921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8252CE"/>
          </a:solidFill>
          <a:ln w="76200">
            <a:solidFill>
              <a:srgbClr val="825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2CF5151-3B80-B3E9-EEB7-D35D87C399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" r="-8"/>
          <a:stretch/>
        </p:blipFill>
        <p:spPr>
          <a:xfrm>
            <a:off x="503068" y="1358027"/>
            <a:ext cx="11185864" cy="4141946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231055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Fuorisede</a:t>
            </a:r>
            <a:endParaRPr lang="it-IT" sz="3300" dirty="0">
              <a:solidFill>
                <a:srgbClr val="8252CE"/>
              </a:solidFill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F9A0173-C21F-E5EC-F0F1-7D323F5B7C44}"/>
              </a:ext>
            </a:extLst>
          </p:cNvPr>
          <p:cNvSpPr txBox="1"/>
          <p:nvPr/>
        </p:nvSpPr>
        <p:spPr>
          <a:xfrm>
            <a:off x="833451" y="1930652"/>
            <a:ext cx="390722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Atenei di Interesse :</a:t>
            </a:r>
            <a:endParaRPr lang="it-IT" sz="2800" b="1" i="1" u="sng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>
                <a:solidFill>
                  <a:srgbClr val="8052CE"/>
                </a:solidFill>
              </a:rPr>
              <a:t> </a:t>
            </a:r>
            <a:r>
              <a:rPr lang="it-IT" dirty="0"/>
              <a:t>    </a:t>
            </a:r>
            <a:r>
              <a:rPr lang="it-IT" sz="24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Bologna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 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Milano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b="1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Roma La Sapienza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4</a:t>
            </a: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b="1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Napoli Federico II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A8AAE6D8-5B99-97EF-A942-2992A2AA8D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" r="173"/>
          <a:stretch/>
        </p:blipFill>
        <p:spPr>
          <a:xfrm>
            <a:off x="3283999" y="2372827"/>
            <a:ext cx="5624001" cy="2084213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390024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 0.03217 C 0 0.04676 0.04388 0.06504 0.07995 0.06504 L 0.16016 0.06504 " pathEditMode="relative" rAng="0" ptsTypes="AAAA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08" y="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 uiExpan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7" name="Immagine 6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0311EB68-46C8-4150-25CE-7C5FDC11E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2916123" y="2933118"/>
            <a:ext cx="1736369" cy="173636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F9F2979-E861-043D-DB8E-1DCBF4C6DD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3" t="13915" r="17531"/>
          <a:stretch/>
        </p:blipFill>
        <p:spPr>
          <a:xfrm rot="21085205" flipH="1">
            <a:off x="2094034" y="3104305"/>
            <a:ext cx="2386528" cy="197838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062F8A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5B86ADD-B49B-3245-8BF8-64558167C6D9}"/>
              </a:ext>
            </a:extLst>
          </p:cNvPr>
          <p:cNvSpPr txBox="1"/>
          <p:nvPr/>
        </p:nvSpPr>
        <p:spPr>
          <a:xfrm>
            <a:off x="5296102" y="2542848"/>
            <a:ext cx="6058308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Obiettivi :</a:t>
            </a:r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/>
              <a:t> 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Descrivere gli attuali trend di Carriera Universitaria</a:t>
            </a: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Descrivere la distribuzione degli Studenti Fuori Sede</a:t>
            </a: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 </a:t>
            </a:r>
            <a:r>
              <a:rPr lang="it-IT" dirty="0"/>
              <a:t>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Prevedere i futuri trend di Immatricolazione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9203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0.09974 3.33333E-6 C 0.14427 3.33333E-6 0.19948 -0.08797 0.19948 -0.1588 L 0.19948 -0.3176 " pathEditMode="relative" rAng="0" ptsTypes="AAAA">
                                      <p:cBhvr>
                                        <p:cTn id="6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74" y="-1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"/>
                            </p:stCondLst>
                            <p:childTnLst>
                              <p:par>
                                <p:cTn id="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Fuorisede</a:t>
            </a:r>
            <a:endParaRPr lang="it-IT" sz="3300" dirty="0">
              <a:solidFill>
                <a:srgbClr val="8252CE"/>
              </a:solidFill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F9A0173-C21F-E5EC-F0F1-7D323F5B7C44}"/>
              </a:ext>
            </a:extLst>
          </p:cNvPr>
          <p:cNvSpPr txBox="1"/>
          <p:nvPr/>
        </p:nvSpPr>
        <p:spPr>
          <a:xfrm>
            <a:off x="833451" y="1930652"/>
            <a:ext cx="390722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Atenei di Interesse :</a:t>
            </a:r>
            <a:endParaRPr lang="it-IT" sz="2800" b="1" i="1" u="sng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>
                <a:solidFill>
                  <a:srgbClr val="8052CE"/>
                </a:solidFill>
              </a:rPr>
              <a:t> </a:t>
            </a:r>
            <a:r>
              <a:rPr lang="it-IT" dirty="0"/>
              <a:t>    </a:t>
            </a:r>
            <a:r>
              <a:rPr lang="it-IT" sz="24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Bologna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 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Milano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b="1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Roma La Sapienza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4</a:t>
            </a: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b="1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Napoli Federico II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A8AAE6D8-5B99-97EF-A942-2992A2AA8D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" r="-28"/>
          <a:stretch/>
        </p:blipFill>
        <p:spPr>
          <a:xfrm>
            <a:off x="5232728" y="2819198"/>
            <a:ext cx="5624001" cy="2084213"/>
          </a:xfrm>
          <a:prstGeom prst="rect">
            <a:avLst/>
          </a:prstGeom>
          <a:ln w="19050">
            <a:noFill/>
          </a:ln>
        </p:spPr>
      </p:pic>
      <p:pic>
        <p:nvPicPr>
          <p:cNvPr id="9" name="Immagine 8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C83FAACF-A6CC-0C3C-91AF-E08A01C24D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705" y="2237456"/>
            <a:ext cx="3448844" cy="4005965"/>
          </a:xfrm>
          <a:prstGeom prst="rect">
            <a:avLst/>
          </a:prstGeom>
        </p:spPr>
      </p:pic>
      <p:pic>
        <p:nvPicPr>
          <p:cNvPr id="14" name="Immagine 13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507F10FF-1EBD-016C-A63C-4549EB30256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2" t="15757" r="46153" b="66340"/>
          <a:stretch/>
        </p:blipFill>
        <p:spPr>
          <a:xfrm>
            <a:off x="8686799" y="2868705"/>
            <a:ext cx="1080000" cy="717179"/>
          </a:xfrm>
          <a:prstGeom prst="ellipse">
            <a:avLst/>
          </a:prstGeom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687D3DD1-D40B-EB4A-C25B-EBCCD068C4AC}"/>
              </a:ext>
            </a:extLst>
          </p:cNvPr>
          <p:cNvSpPr/>
          <p:nvPr/>
        </p:nvSpPr>
        <p:spPr>
          <a:xfrm>
            <a:off x="8686799" y="2868705"/>
            <a:ext cx="1080000" cy="717178"/>
          </a:xfrm>
          <a:prstGeom prst="ellipse">
            <a:avLst/>
          </a:prstGeom>
          <a:noFill/>
          <a:ln w="38100">
            <a:solidFill>
              <a:srgbClr val="825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F178C93-F843-FC9F-83E7-93401B48D9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8" y="3654745"/>
            <a:ext cx="585693" cy="585693"/>
          </a:xfrm>
          <a:prstGeom prst="rect">
            <a:avLst/>
          </a:prstGeom>
        </p:spPr>
      </p:pic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5E9AB9F5-8B84-05F1-A41B-1BB16A16267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68"/>
          <a:stretch/>
        </p:blipFill>
        <p:spPr>
          <a:xfrm>
            <a:off x="5680247" y="3082653"/>
            <a:ext cx="1781939" cy="448432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2AF1F394-343E-FD56-D47B-C873E6DCD2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0934" y="2073130"/>
            <a:ext cx="2851954" cy="388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69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36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85185E-6 L -8.33333E-7 0.06829 C -8.33333E-7 0.09884 -0.05911 0.13681 -0.10703 0.13681 L -0.21393 0.13681 " pathEditMode="relative" rAng="0" ptsTypes="AAAA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03" y="682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85185E-6 L -8.33333E-7 0.06829 C -8.33333E-7 0.09884 -0.05911 0.13681 -0.10703 0.13681 L -0.21393 0.13681 " pathEditMode="relative" rAng="0" ptsTypes="AAAA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03" y="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5" grpId="0" animBg="1"/>
      <p:bldP spid="15" grpId="1" animBg="1"/>
      <p:bldP spid="15" grpId="2" animBg="1"/>
      <p:bldP spid="15" grpId="3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65FC0263-FA7B-D843-28A2-110D918E3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705" y="2237456"/>
            <a:ext cx="3448844" cy="400596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Fuorisede</a:t>
            </a:r>
            <a:endParaRPr lang="it-IT" sz="3300" dirty="0">
              <a:solidFill>
                <a:srgbClr val="8252CE"/>
              </a:solidFill>
            </a:endParaRPr>
          </a:p>
        </p:txBody>
      </p:sp>
      <p:pic>
        <p:nvPicPr>
          <p:cNvPr id="9" name="Immagine 8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C83FAACF-A6CC-0C3C-91AF-E08A01C24D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6" t="5347" r="61125" b="77010"/>
          <a:stretch/>
        </p:blipFill>
        <p:spPr>
          <a:xfrm>
            <a:off x="8544841" y="2451638"/>
            <a:ext cx="705600" cy="706762"/>
          </a:xfrm>
          <a:prstGeom prst="ellipse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5E9AB9F5-8B84-05F1-A41B-1BB16A1626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66" t="-10460" r="-3254" b="-8184"/>
          <a:stretch/>
        </p:blipFill>
        <p:spPr>
          <a:xfrm>
            <a:off x="5942316" y="2744605"/>
            <a:ext cx="1839943" cy="684395"/>
          </a:xfrm>
          <a:prstGeom prst="rect">
            <a:avLst/>
          </a:prstGeom>
        </p:spPr>
      </p:pic>
      <p:sp>
        <p:nvSpPr>
          <p:cNvPr id="21" name="Ovale 20">
            <a:extLst>
              <a:ext uri="{FF2B5EF4-FFF2-40B4-BE49-F238E27FC236}">
                <a16:creationId xmlns:a16="http://schemas.microsoft.com/office/drawing/2014/main" id="{E21AC49B-9FE7-EEF3-89B1-126AE735F7C4}"/>
              </a:ext>
            </a:extLst>
          </p:cNvPr>
          <p:cNvSpPr/>
          <p:nvPr/>
        </p:nvSpPr>
        <p:spPr>
          <a:xfrm>
            <a:off x="8544842" y="2451639"/>
            <a:ext cx="705600" cy="706762"/>
          </a:xfrm>
          <a:prstGeom prst="ellipse">
            <a:avLst/>
          </a:prstGeom>
          <a:noFill/>
          <a:ln w="38100">
            <a:solidFill>
              <a:srgbClr val="825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F178C93-F843-FC9F-83E7-93401B48D9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8" y="3654745"/>
            <a:ext cx="585693" cy="585693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746129B1-AE1C-EA08-DBED-82F9D116A4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0934" y="2073360"/>
            <a:ext cx="2849775" cy="388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9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22222E-6 L 2.29167E-6 0.09282 C 2.29167E-6 0.13449 -0.04727 0.18634 -0.08555 0.18634 L -0.17071 0.18634 " pathEditMode="relative" rAng="0" ptsTypes="AAAA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42" y="930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22222E-6 L 2.29167E-6 0.09282 C 2.29167E-6 0.13449 -0.04727 0.18634 -0.08555 0.18634 L -0.17071 0.18634 " pathEditMode="relative" rAng="0" ptsTypes="AAAA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42" y="9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1" grpId="2" animBg="1"/>
      <p:bldP spid="21" grpId="3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65FC0263-FA7B-D843-28A2-110D918E3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705" y="2237456"/>
            <a:ext cx="3448844" cy="400596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Fuorisede</a:t>
            </a:r>
            <a:endParaRPr lang="it-IT" sz="3300" dirty="0">
              <a:solidFill>
                <a:srgbClr val="8252CE"/>
              </a:solidFill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5E9AB9F5-8B84-05F1-A41B-1BB16A1626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7" r="-2723"/>
          <a:stretch/>
        </p:blipFill>
        <p:spPr>
          <a:xfrm>
            <a:off x="5694630" y="2857533"/>
            <a:ext cx="2126663" cy="613606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746129B1-AE1C-EA08-DBED-82F9D116A4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0934" y="2081940"/>
            <a:ext cx="2849775" cy="3870154"/>
          </a:xfrm>
          <a:prstGeom prst="rect">
            <a:avLst/>
          </a:prstGeom>
        </p:spPr>
      </p:pic>
      <p:pic>
        <p:nvPicPr>
          <p:cNvPr id="13" name="Immagine 12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561A5EC7-F057-46D2-70D7-CAE61D12CE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70" t="37938" r="40848" b="45526"/>
          <a:stretch/>
        </p:blipFill>
        <p:spPr>
          <a:xfrm>
            <a:off x="9260541" y="3757188"/>
            <a:ext cx="689217" cy="662412"/>
          </a:xfrm>
          <a:prstGeom prst="ellipse">
            <a:avLst/>
          </a:prstGeom>
        </p:spPr>
      </p:pic>
      <p:sp>
        <p:nvSpPr>
          <p:cNvPr id="14" name="Ovale 13">
            <a:extLst>
              <a:ext uri="{FF2B5EF4-FFF2-40B4-BE49-F238E27FC236}">
                <a16:creationId xmlns:a16="http://schemas.microsoft.com/office/drawing/2014/main" id="{D278C9AF-1B19-0105-0F8C-F94A74C65E28}"/>
              </a:ext>
            </a:extLst>
          </p:cNvPr>
          <p:cNvSpPr/>
          <p:nvPr/>
        </p:nvSpPr>
        <p:spPr>
          <a:xfrm rot="18317083">
            <a:off x="9299095" y="3710304"/>
            <a:ext cx="660062" cy="728133"/>
          </a:xfrm>
          <a:prstGeom prst="ellipse">
            <a:avLst/>
          </a:prstGeom>
          <a:noFill/>
          <a:ln w="38100">
            <a:solidFill>
              <a:srgbClr val="825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F178C93-F843-FC9F-83E7-93401B48D9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8" y="3654745"/>
            <a:ext cx="585693" cy="58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8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-0.23529 -0.00995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71" y="-50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1.48148E-6 L -0.23867 -0.00648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40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4" grpId="2" animBg="1"/>
      <p:bldP spid="14" grpId="3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65FC0263-FA7B-D843-28A2-110D918E3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705" y="2237456"/>
            <a:ext cx="3448844" cy="400596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Fuorisede</a:t>
            </a:r>
            <a:endParaRPr lang="it-IT" sz="3300" dirty="0">
              <a:solidFill>
                <a:srgbClr val="8252CE"/>
              </a:solidFill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5E9AB9F5-8B84-05F1-A41B-1BB16A1626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2" b="-6912"/>
          <a:stretch/>
        </p:blipFill>
        <p:spPr>
          <a:xfrm>
            <a:off x="5618430" y="2663256"/>
            <a:ext cx="2126663" cy="765744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746129B1-AE1C-EA08-DBED-82F9D116A4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0934" y="2082979"/>
            <a:ext cx="2849775" cy="3868075"/>
          </a:xfrm>
          <a:prstGeom prst="rect">
            <a:avLst/>
          </a:prstGeom>
        </p:spPr>
      </p:pic>
      <p:pic>
        <p:nvPicPr>
          <p:cNvPr id="15" name="Immagine 14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8700AF2E-7808-0EA3-62DE-804DCD1298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78" t="49718" r="22345" b="33272"/>
          <a:stretch/>
        </p:blipFill>
        <p:spPr>
          <a:xfrm>
            <a:off x="9867900" y="4209811"/>
            <a:ext cx="720000" cy="681422"/>
          </a:xfrm>
          <a:prstGeom prst="ellipse">
            <a:avLst/>
          </a:prstGeom>
        </p:spPr>
      </p:pic>
      <p:sp>
        <p:nvSpPr>
          <p:cNvPr id="16" name="Ovale 15">
            <a:extLst>
              <a:ext uri="{FF2B5EF4-FFF2-40B4-BE49-F238E27FC236}">
                <a16:creationId xmlns:a16="http://schemas.microsoft.com/office/drawing/2014/main" id="{25617675-FCC6-3B64-E619-F80971BE191F}"/>
              </a:ext>
            </a:extLst>
          </p:cNvPr>
          <p:cNvSpPr/>
          <p:nvPr/>
        </p:nvSpPr>
        <p:spPr>
          <a:xfrm>
            <a:off x="9867900" y="4190522"/>
            <a:ext cx="720000" cy="720000"/>
          </a:xfrm>
          <a:prstGeom prst="ellipse">
            <a:avLst/>
          </a:prstGeom>
          <a:noFill/>
          <a:ln w="38100">
            <a:solidFill>
              <a:srgbClr val="825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F178C93-F843-FC9F-83E7-93401B48D9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073" y="3429000"/>
            <a:ext cx="585693" cy="58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7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-2.29167E-6 -0.04028 C -2.29167E-6 -0.05787 -0.08008 -0.07871 -0.14466 -0.07871 L -0.28893 -0.07871 " pathEditMode="relative" rAng="0" ptsTypes="AAAA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53" y="-393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7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-2.29167E-6 -0.04028 C -2.29167E-6 -0.05787 -0.08008 -0.07871 -0.14466 -0.07871 L -0.28893 -0.07871 " pathEditMode="relative" rAng="0" ptsTypes="AAAA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53" y="-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6" grpId="3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F391F6D-C753-FF22-FDC9-1E2748E9FF81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7FCB276E-B701-DBE3-0144-7FB3100DC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9531A886-4463-B5C2-36D1-D4FC42D86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895614C3-9FE7-6B9E-CB91-1929EE8B8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5F441EC-5224-070A-76DE-B340466DBC74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Trend Future Immatricolazioni</a:t>
            </a:r>
            <a:endParaRPr lang="it-IT" sz="36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E730B01D-5A6F-B6D8-9C49-FA223CB8B465}"/>
              </a:ext>
            </a:extLst>
          </p:cNvPr>
          <p:cNvSpPr/>
          <p:nvPr/>
        </p:nvSpPr>
        <p:spPr>
          <a:xfrm>
            <a:off x="637906" y="622261"/>
            <a:ext cx="10916188" cy="5613477"/>
          </a:xfrm>
          <a:prstGeom prst="rect">
            <a:avLst/>
          </a:prstGeom>
          <a:solidFill>
            <a:srgbClr val="8252CE"/>
          </a:solidFill>
          <a:ln>
            <a:solidFill>
              <a:srgbClr val="825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B18F198-882F-4687-2CD3-2C11717D82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46" y="622261"/>
            <a:ext cx="5688609" cy="2562616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422A9DF0-70C6-F659-148E-98C1DAA341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20" y="3704388"/>
            <a:ext cx="5673653" cy="2572587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A0DEB85-398F-58A5-E7A2-9EB23BECE4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870" y="2160601"/>
            <a:ext cx="5653710" cy="253270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 Sede</a:t>
            </a:r>
            <a:endParaRPr lang="it-IT" sz="3300" dirty="0">
              <a:solidFill>
                <a:srgbClr val="8252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04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" grpId="0" animBg="1"/>
      <p:bldP spid="7" grpId="0" animBg="1"/>
      <p:bldP spid="7" grpId="1" animBg="1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Trend Future Immatricolazioni</a:t>
            </a:r>
            <a:endParaRPr lang="it-IT" sz="36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A93C507-F214-3A31-F185-07A69A475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5B6721C-1F58-C7FD-9E95-06D9F5866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21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0"/>
    </mc:Choice>
    <mc:Fallback xmlns="">
      <p:transition spd="slow" advTm="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DE1DA81-27FE-F0D4-E026-8F2B476DCFF2}"/>
              </a:ext>
            </a:extLst>
          </p:cNvPr>
          <p:cNvSpPr txBox="1"/>
          <p:nvPr/>
        </p:nvSpPr>
        <p:spPr>
          <a:xfrm>
            <a:off x="632691" y="3639426"/>
            <a:ext cx="10926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Trend Future Immatricolazioni</a:t>
            </a:r>
            <a:endParaRPr lang="it-IT" sz="16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786D23F-9E12-FDE6-A2E8-5E2380C99CDF}"/>
              </a:ext>
            </a:extLst>
          </p:cNvPr>
          <p:cNvSpPr txBox="1"/>
          <p:nvPr/>
        </p:nvSpPr>
        <p:spPr>
          <a:xfrm>
            <a:off x="1427351" y="1977432"/>
            <a:ext cx="359561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Features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Anno Accademico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Ateneo</a:t>
            </a: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Popolazione P</a:t>
            </a: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Atenei P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Popolazione R</a:t>
            </a: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Atenei R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Fuorisede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Immatricolati</a:t>
            </a:r>
            <a:endParaRPr lang="it-IT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E856D6F-4515-B59B-51EF-25B0BECDF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FBA1A56-7623-863C-2C0C-515C36656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9D9B2BB-64B9-60D4-09AD-224E29D030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FF848C05-CB42-9925-E5A4-87C087FC6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56415" y="2893751"/>
            <a:ext cx="5502134" cy="284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29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.12956 3.7037E-7 C 0.18776 3.7037E-7 0.26042 -0.08125 0.26042 -0.14676 L 0.26042 -0.29213 " pathEditMode="relative" rAng="0" ptsTypes="AAAA">
                                      <p:cBhvr>
                                        <p:cTn id="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21" y="-1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uiExpand="1" build="allAtOnce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630CD3E-0F9D-D5E0-9F31-8926A8D875BC}"/>
              </a:ext>
            </a:extLst>
          </p:cNvPr>
          <p:cNvSpPr/>
          <p:nvPr/>
        </p:nvSpPr>
        <p:spPr>
          <a:xfrm>
            <a:off x="586962" y="588475"/>
            <a:ext cx="10969115" cy="5645702"/>
          </a:xfrm>
          <a:prstGeom prst="rect">
            <a:avLst/>
          </a:prstGeom>
          <a:solidFill>
            <a:srgbClr val="0C7C63"/>
          </a:solidFill>
          <a:ln>
            <a:solidFill>
              <a:srgbClr val="0C7C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E959E48-1F5A-9A1C-DC30-F8D169CF0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6" b="1216"/>
          <a:stretch/>
        </p:blipFill>
        <p:spPr>
          <a:xfrm>
            <a:off x="3847723" y="4107357"/>
            <a:ext cx="8075692" cy="208728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65" name="Immagine 64">
            <a:extLst>
              <a:ext uri="{FF2B5EF4-FFF2-40B4-BE49-F238E27FC236}">
                <a16:creationId xmlns:a16="http://schemas.microsoft.com/office/drawing/2014/main" id="{8B7C4938-CD87-D663-34F6-BBA50C4E4D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6"/>
          <a:stretch/>
        </p:blipFill>
        <p:spPr>
          <a:xfrm>
            <a:off x="5856415" y="2893751"/>
            <a:ext cx="5451707" cy="284187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86E98F42-8E60-8352-F3C7-05EEABE5A5E8}"/>
              </a:ext>
            </a:extLst>
          </p:cNvPr>
          <p:cNvSpPr/>
          <p:nvPr/>
        </p:nvSpPr>
        <p:spPr>
          <a:xfrm rot="5400000">
            <a:off x="8928904" y="2993863"/>
            <a:ext cx="885933" cy="669957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794B1E58-9053-0C43-A2B8-88CB1F53C624}"/>
              </a:ext>
            </a:extLst>
          </p:cNvPr>
          <p:cNvSpPr/>
          <p:nvPr/>
        </p:nvSpPr>
        <p:spPr>
          <a:xfrm>
            <a:off x="5628050" y="1812465"/>
            <a:ext cx="885933" cy="669957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642CC3E3-90E9-BCB0-CBFE-7152590F83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084DA69-768D-ADA7-C144-362F80DE4B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A4CFB3D-5A2B-6EEE-0F28-ADAA643CFD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A37CB3-C364-045F-C12E-C674973DA840}"/>
              </a:ext>
            </a:extLst>
          </p:cNvPr>
          <p:cNvSpPr txBox="1"/>
          <p:nvPr/>
        </p:nvSpPr>
        <p:spPr>
          <a:xfrm>
            <a:off x="6960360" y="1641765"/>
            <a:ext cx="4644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Trend Future Immatricolazioni</a:t>
            </a:r>
            <a:endParaRPr lang="it-IT" sz="14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6CDB67E1-A082-3668-3955-FA3423AA9E59}"/>
                  </a:ext>
                </a:extLst>
              </p:cNvPr>
              <p:cNvSpPr txBox="1"/>
              <p:nvPr/>
            </p:nvSpPr>
            <p:spPr>
              <a:xfrm>
                <a:off x="6715304" y="1513999"/>
                <a:ext cx="4145872" cy="11304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36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it-IT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sz="36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it-IT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3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3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it-IT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36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  <m:r>
                            <a:rPr lang="it-IT" sz="36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it-IT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36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6CDB67E1-A082-3668-3955-FA3423AA9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304" y="1513999"/>
                <a:ext cx="4145872" cy="11304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D743F5-C43B-AC96-95E0-089E679B6B69}"/>
              </a:ext>
            </a:extLst>
          </p:cNvPr>
          <p:cNvSpPr txBox="1"/>
          <p:nvPr/>
        </p:nvSpPr>
        <p:spPr>
          <a:xfrm>
            <a:off x="1427351" y="1977432"/>
            <a:ext cx="359561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Features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Anno Accademico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Ateneo</a:t>
            </a: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Popolazione P</a:t>
            </a: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Atenei P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Popolazione R</a:t>
            </a: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Atenei R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Fuorisede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Immatricolati</a:t>
            </a:r>
            <a:endParaRPr lang="it-IT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EF6BCB17-73D2-13A5-F796-47067883DF35}"/>
              </a:ext>
            </a:extLst>
          </p:cNvPr>
          <p:cNvSpPr txBox="1"/>
          <p:nvPr/>
        </p:nvSpPr>
        <p:spPr>
          <a:xfrm>
            <a:off x="5500356" y="2551109"/>
            <a:ext cx="5799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i="1" u="sng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es. Calcolo  </a:t>
            </a:r>
            <a:r>
              <a:rPr lang="el-GR" sz="3200" b="1" i="1" u="sng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Δ</a:t>
            </a:r>
            <a:r>
              <a:rPr lang="it-IT" sz="3200" b="1" i="1" u="sng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PopolazioneP</a:t>
            </a:r>
            <a:r>
              <a:rPr lang="it-IT" sz="3200" b="1" i="1" u="sng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 :</a:t>
            </a:r>
            <a:endParaRPr lang="it-IT" sz="1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2EE1B9E1-FBA1-51F2-BE6F-D24EE928C1CC}"/>
                  </a:ext>
                </a:extLst>
              </p:cNvPr>
              <p:cNvSpPr txBox="1"/>
              <p:nvPr/>
            </p:nvSpPr>
            <p:spPr>
              <a:xfrm>
                <a:off x="5417414" y="3253917"/>
                <a:ext cx="6274053" cy="4515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it-IT" sz="1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r>
                        <a:rPr lang="it-IT" sz="14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it-IT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𝟐𝟎𝟏𝟏</m:t>
                                  </m:r>
                                  <m:r>
                                    <a:rPr lang="it-IT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it-IT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𝟐𝟎𝟏𝟐</m:t>
                                  </m:r>
                                </m:sub>
                              </m:sSub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it-IT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𝟐𝟎𝟏</m:t>
                                  </m:r>
                                  <m:r>
                                    <a:rPr lang="it-IT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it-IT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it-IT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𝟐𝟎𝟏𝟏</m:t>
                                  </m:r>
                                </m:sub>
                              </m:sSub>
                            </m:e>
                          </m:d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 … +(</m:t>
                          </m:r>
                          <m:sSub>
                            <m:sSubPr>
                              <m:ctrlP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𝟐𝟎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𝟐𝟎</m:t>
                              </m:r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𝟐𝟎𝟐𝟏</m:t>
                              </m:r>
                            </m:sub>
                          </m:sSub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𝟐𝟎𝟏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𝟗</m:t>
                              </m:r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𝟐𝟎𝟐𝟎</m:t>
                              </m:r>
                            </m:sub>
                          </m:sSub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1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  <m:r>
                        <a:rPr lang="it-IT" sz="1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sz="1400" b="1" dirty="0"/>
              </a:p>
            </p:txBody>
          </p:sp>
        </mc:Choice>
        <mc:Fallback xmlns="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2EE1B9E1-FBA1-51F2-BE6F-D24EE928C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414" y="3253917"/>
                <a:ext cx="6274053" cy="45153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asellaDiTesto 57">
                <a:extLst>
                  <a:ext uri="{FF2B5EF4-FFF2-40B4-BE49-F238E27FC236}">
                    <a16:creationId xmlns:a16="http://schemas.microsoft.com/office/drawing/2014/main" id="{6DACA9A3-6A58-8CD0-9010-80A987918332}"/>
                  </a:ext>
                </a:extLst>
              </p:cNvPr>
              <p:cNvSpPr txBox="1"/>
              <p:nvPr/>
            </p:nvSpPr>
            <p:spPr>
              <a:xfrm>
                <a:off x="4343556" y="4289698"/>
                <a:ext cx="6070846" cy="4090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𝟔𝟏𝟓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𝟖𝟏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𝟎𝟏𝟕</m:t>
                          </m:r>
                        </m:num>
                        <m:den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  <m:r>
                        <a:rPr lang="it-IT" sz="1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it-IT" sz="1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−10.943</m:t>
                      </m:r>
                    </m:oMath>
                  </m:oMathPara>
                </a14:m>
                <a:endParaRPr lang="it-IT" sz="1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8" name="CasellaDiTesto 57">
                <a:extLst>
                  <a:ext uri="{FF2B5EF4-FFF2-40B4-BE49-F238E27FC236}">
                    <a16:creationId xmlns:a16="http://schemas.microsoft.com/office/drawing/2014/main" id="{6DACA9A3-6A58-8CD0-9010-80A987918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556" y="4289698"/>
                <a:ext cx="6070846" cy="409086"/>
              </a:xfrm>
              <a:prstGeom prst="rect">
                <a:avLst/>
              </a:prstGeom>
              <a:blipFill>
                <a:blip r:embed="rId9"/>
                <a:stretch>
                  <a:fillRect t="-1493" b="-134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65BD28EF-094D-8024-8A53-DA6A0DBFBB2F}"/>
                  </a:ext>
                </a:extLst>
              </p:cNvPr>
              <p:cNvSpPr txBox="1"/>
              <p:nvPr/>
            </p:nvSpPr>
            <p:spPr>
              <a:xfrm>
                <a:off x="5536711" y="3785881"/>
                <a:ext cx="6568049" cy="4181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𝟎𝟖𝟏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𝟏𝟔𝟓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𝟎𝟕𝟔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𝟓𝟓𝟎</m:t>
                              </m:r>
                            </m:e>
                          </m:d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 … +(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𝟗𝟔𝟕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𝟏𝟏𝟕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𝟎𝟒𝟖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𝟏𝟗𝟒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1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  <m:r>
                        <a:rPr lang="it-IT" sz="1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sz="11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65BD28EF-094D-8024-8A53-DA6A0DBFB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6711" y="3785881"/>
                <a:ext cx="6568049" cy="418128"/>
              </a:xfrm>
              <a:prstGeom prst="rect">
                <a:avLst/>
              </a:prstGeom>
              <a:blipFill>
                <a:blip r:embed="rId10"/>
                <a:stretch>
                  <a:fillRect t="-1449" b="-115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0CC06DD3-85A5-334E-D518-CDDF6CE1D764}"/>
                  </a:ext>
                </a:extLst>
              </p:cNvPr>
              <p:cNvSpPr txBox="1"/>
              <p:nvPr/>
            </p:nvSpPr>
            <p:spPr>
              <a:xfrm>
                <a:off x="6236577" y="5020711"/>
                <a:ext cx="10650243" cy="2347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𝟐𝟎𝟐𝟐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𝟐𝟎𝟐𝟏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it-IT" sz="14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𝟗𝟔𝟕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𝟏𝟏𝟕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𝟗𝟒𝟑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𝟗𝟓𝟔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𝟏𝟕𝟒</m:t>
                    </m:r>
                  </m:oMath>
                </a14:m>
                <a:r>
                  <a:rPr lang="it-IT" sz="1100" b="1" dirty="0">
                    <a:solidFill>
                      <a:schemeClr val="bg1"/>
                    </a:solidFill>
                  </a:rPr>
                  <a:t> </a:t>
                </a:r>
                <a:endParaRPr lang="it-IT" sz="1100" b="1" dirty="0"/>
              </a:p>
            </p:txBody>
          </p:sp>
        </mc:Choice>
        <mc:Fallback xmlns="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0CC06DD3-85A5-334E-D518-CDDF6CE1D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577" y="5020711"/>
                <a:ext cx="10650243" cy="234744"/>
              </a:xfrm>
              <a:prstGeom prst="rect">
                <a:avLst/>
              </a:prstGeom>
              <a:blipFill>
                <a:blip r:embed="rId11"/>
                <a:stretch>
                  <a:fillRect l="-572" b="-2631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4BAF7A38-4503-5A0E-1BDF-736595F3A521}"/>
                  </a:ext>
                </a:extLst>
              </p:cNvPr>
              <p:cNvSpPr txBox="1"/>
              <p:nvPr/>
            </p:nvSpPr>
            <p:spPr>
              <a:xfrm>
                <a:off x="6236580" y="5346161"/>
                <a:ext cx="10650243" cy="2347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𝟐𝟎𝟐𝟑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𝟐𝟎𝟐𝟏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it-IT" sz="14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𝟗𝟔𝟕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𝟏𝟏𝟕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𝟐𝟏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𝟖𝟖𝟔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𝟗𝟒𝟓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𝟐𝟑𝟏</m:t>
                    </m:r>
                  </m:oMath>
                </a14:m>
                <a:r>
                  <a:rPr lang="it-IT" sz="1100" b="1" dirty="0">
                    <a:solidFill>
                      <a:schemeClr val="bg1"/>
                    </a:solidFill>
                  </a:rPr>
                  <a:t> </a:t>
                </a:r>
                <a:endParaRPr lang="it-IT" sz="1100" b="1" dirty="0"/>
              </a:p>
            </p:txBody>
          </p:sp>
        </mc:Choice>
        <mc:Fallback xmlns=""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4BAF7A38-4503-5A0E-1BDF-736595F3A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580" y="5346161"/>
                <a:ext cx="10650243" cy="234744"/>
              </a:xfrm>
              <a:prstGeom prst="rect">
                <a:avLst/>
              </a:prstGeom>
              <a:blipFill>
                <a:blip r:embed="rId12"/>
                <a:stretch>
                  <a:fillRect l="-572" b="-230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01C4BE6C-FE7E-23EA-AF62-107339DB2BB4}"/>
                  </a:ext>
                </a:extLst>
              </p:cNvPr>
              <p:cNvSpPr txBox="1"/>
              <p:nvPr/>
            </p:nvSpPr>
            <p:spPr>
              <a:xfrm>
                <a:off x="6236577" y="5676821"/>
                <a:ext cx="10650243" cy="2347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𝟐𝟎𝟐𝟒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𝟐𝟎𝟐𝟏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it-IT" sz="1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it-IT" sz="14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𝟗𝟔𝟕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𝟏𝟏𝟕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𝟑𝟐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𝟖𝟐𝟗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𝟗𝟑𝟒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𝟐𝟖𝟖</m:t>
                    </m:r>
                  </m:oMath>
                </a14:m>
                <a:r>
                  <a:rPr lang="it-IT" sz="1100" b="1" dirty="0">
                    <a:solidFill>
                      <a:schemeClr val="bg1"/>
                    </a:solidFill>
                  </a:rPr>
                  <a:t> </a:t>
                </a:r>
                <a:endParaRPr lang="it-IT" sz="1100" b="1" dirty="0"/>
              </a:p>
            </p:txBody>
          </p:sp>
        </mc:Choice>
        <mc:Fallback xmlns=""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01C4BE6C-FE7E-23EA-AF62-107339DB2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577" y="5676821"/>
                <a:ext cx="10650243" cy="234744"/>
              </a:xfrm>
              <a:prstGeom prst="rect">
                <a:avLst/>
              </a:prstGeom>
              <a:blipFill>
                <a:blip r:embed="rId13"/>
                <a:stretch>
                  <a:fillRect l="-572" b="-230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1E397317-F23F-3B7C-9CF3-944460BF1E93}"/>
                  </a:ext>
                </a:extLst>
              </p:cNvPr>
              <p:cNvSpPr txBox="1"/>
              <p:nvPr/>
            </p:nvSpPr>
            <p:spPr>
              <a:xfrm>
                <a:off x="6236577" y="6002271"/>
                <a:ext cx="10650243" cy="2347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𝟐𝟎𝟐𝟓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𝟐𝟎𝟐𝟏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it-IT" sz="1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it-IT" sz="14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𝟗𝟔𝟕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𝟏𝟏𝟕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𝟒𝟑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𝟕𝟕𝟐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𝟗𝟐𝟑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𝟑𝟒𝟓</m:t>
                    </m:r>
                  </m:oMath>
                </a14:m>
                <a:r>
                  <a:rPr lang="it-IT" sz="1100" b="1" dirty="0">
                    <a:solidFill>
                      <a:schemeClr val="bg1"/>
                    </a:solidFill>
                  </a:rPr>
                  <a:t> </a:t>
                </a:r>
                <a:endParaRPr lang="it-IT" sz="1100" b="1" dirty="0"/>
              </a:p>
            </p:txBody>
          </p:sp>
        </mc:Choice>
        <mc:Fallback xmlns=""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1E397317-F23F-3B7C-9CF3-944460BF1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577" y="6002271"/>
                <a:ext cx="10650243" cy="234744"/>
              </a:xfrm>
              <a:prstGeom prst="rect">
                <a:avLst/>
              </a:prstGeom>
              <a:blipFill>
                <a:blip r:embed="rId14"/>
                <a:stretch>
                  <a:fillRect l="-572" b="-2631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42CF9DC0-27B4-1EE5-CC58-669B6BA0E6F1}"/>
                  </a:ext>
                </a:extLst>
              </p:cNvPr>
              <p:cNvSpPr txBox="1"/>
              <p:nvPr/>
            </p:nvSpPr>
            <p:spPr>
              <a:xfrm>
                <a:off x="6236577" y="6327721"/>
                <a:ext cx="10650243" cy="2347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𝟐𝟎𝟐𝟔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𝟐𝟎𝟐𝟏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it-IT" sz="1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it-IT" sz="14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𝟗𝟔𝟕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𝟏𝟏𝟕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𝟓𝟒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𝟕𝟏𝟓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𝟗𝟏𝟐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𝟒𝟎𝟐</m:t>
                    </m:r>
                  </m:oMath>
                </a14:m>
                <a:r>
                  <a:rPr lang="it-IT" sz="1100" b="1" dirty="0">
                    <a:solidFill>
                      <a:schemeClr val="bg1"/>
                    </a:solidFill>
                  </a:rPr>
                  <a:t> </a:t>
                </a:r>
                <a:endParaRPr lang="it-IT" sz="1100" b="1" dirty="0"/>
              </a:p>
            </p:txBody>
          </p:sp>
        </mc:Choice>
        <mc:Fallback xmlns=""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42CF9DC0-27B4-1EE5-CC58-669B6BA0E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577" y="6327721"/>
                <a:ext cx="10650243" cy="234744"/>
              </a:xfrm>
              <a:prstGeom prst="rect">
                <a:avLst/>
              </a:prstGeom>
              <a:blipFill>
                <a:blip r:embed="rId15"/>
                <a:stretch>
                  <a:fillRect l="-572" b="-230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589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6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33333E-6 L -0.228 3.33333E-6 C -0.33008 3.33333E-6 -0.45573 -0.10116 -0.45573 -0.18264 L -0.45573 -0.36436 " pathEditMode="relative" rAng="0" ptsTypes="AAAA">
                                      <p:cBhvr>
                                        <p:cTn id="3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86" y="-1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3" presetClass="entr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3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4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0.02969 4.07407E-6 C 0.04297 4.07407E-6 0.05964 -0.14746 0.05964 -0.26574 L 0.05964 -0.5294 " pathEditMode="relative" rAng="0" ptsTypes="AAAA">
                                      <p:cBhvr>
                                        <p:cTn id="6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2" y="-26481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3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18 -0.00162 L 0.02318 0.22662 C 0.02318 0.32894 -0.11015 0.45509 -0.2181 0.45509 L -0.45937 0.45509 " pathEditMode="relative" rAng="0" ptsTypes="AAAA">
                                      <p:cBhvr>
                                        <p:cTn id="62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128" y="22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8" grpId="0" animBg="1"/>
      <p:bldP spid="18" grpId="1" animBg="1"/>
      <p:bldP spid="6" grpId="0" animBg="1"/>
      <p:bldP spid="6" grpId="1" animBg="1"/>
      <p:bldP spid="8" grpId="0"/>
      <p:bldP spid="19" grpId="0"/>
      <p:bldP spid="19" grpId="1"/>
      <p:bldP spid="19" grpId="2"/>
      <p:bldP spid="10" grpId="0"/>
      <p:bldP spid="56" grpId="0"/>
      <p:bldP spid="56" grpId="1"/>
      <p:bldP spid="57" grpId="0"/>
      <p:bldP spid="57" grpId="1"/>
      <p:bldP spid="58" grpId="0"/>
      <p:bldP spid="58" grpId="1"/>
      <p:bldP spid="59" grpId="0"/>
      <p:bldP spid="59" grpId="1"/>
      <p:bldP spid="60" grpId="0"/>
      <p:bldP spid="60" grpId="1"/>
      <p:bldP spid="61" grpId="0"/>
      <p:bldP spid="61" grpId="1"/>
      <p:bldP spid="62" grpId="0"/>
      <p:bldP spid="62" grpId="1"/>
      <p:bldP spid="63" grpId="0"/>
      <p:bldP spid="63" grpId="1"/>
      <p:bldP spid="64" grpId="0"/>
      <p:bldP spid="64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43C50FB-8B04-9A84-F333-71D68999ED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5" t="10789" r="55222" b="6231"/>
          <a:stretch/>
        </p:blipFill>
        <p:spPr>
          <a:xfrm>
            <a:off x="4879026" y="2523081"/>
            <a:ext cx="2674089" cy="31330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20E2A38-452E-A63B-C882-2CD91F3D9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85E63B9-470A-A643-2A99-6EF421A7E5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F78C2D9-A486-304F-8948-3333C7795E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32F8FEA-6956-7702-1B36-EA4F83A1F954}"/>
              </a:ext>
            </a:extLst>
          </p:cNvPr>
          <p:cNvSpPr txBox="1"/>
          <p:nvPr/>
        </p:nvSpPr>
        <p:spPr>
          <a:xfrm>
            <a:off x="6960360" y="1641765"/>
            <a:ext cx="4644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Trend Future Immatricolazioni</a:t>
            </a:r>
            <a:endParaRPr lang="it-IT" sz="14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E39CE90-D913-C728-4C33-BFA0124A1633}"/>
              </a:ext>
            </a:extLst>
          </p:cNvPr>
          <p:cNvSpPr txBox="1"/>
          <p:nvPr/>
        </p:nvSpPr>
        <p:spPr>
          <a:xfrm>
            <a:off x="684884" y="3234925"/>
            <a:ext cx="30994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SciKit-Learn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ExtraTreesRegressor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400 </a:t>
            </a:r>
            <a:r>
              <a:rPr lang="it-IT" sz="2400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Estimators</a:t>
            </a:r>
            <a:endParaRPr lang="it-IT" sz="2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A1131BE-DBEC-06D5-F895-C32F5A2FA39E}"/>
              </a:ext>
            </a:extLst>
          </p:cNvPr>
          <p:cNvSpPr txBox="1"/>
          <p:nvPr/>
        </p:nvSpPr>
        <p:spPr>
          <a:xfrm>
            <a:off x="3316004" y="1232356"/>
            <a:ext cx="5800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5400" b="1" i="1" u="sng" strike="noStrike" kern="1200" cap="none" spc="0" normalizeH="0" baseline="0" noProof="0" dirty="0">
                <a:ln>
                  <a:noFill/>
                </a:ln>
                <a:solidFill>
                  <a:srgbClr val="0C7C63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Machine Learning Model </a:t>
            </a:r>
            <a:endParaRPr kumimoji="0" lang="it-IT" sz="3600" b="1" i="1" u="sng" strike="noStrike" kern="1200" cap="none" spc="0" normalizeH="0" baseline="0" noProof="0" dirty="0">
              <a:ln>
                <a:noFill/>
              </a:ln>
              <a:solidFill>
                <a:srgbClr val="0C7C63"/>
              </a:solidFill>
              <a:effectLst/>
              <a:uLnTx/>
              <a:uFillTx/>
              <a:latin typeface="Bahnschrift SemiBold Condensed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547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6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7.40741E-7 L 4.375E-6 0.0882 C 4.375E-6 0.12778 -0.07526 0.17662 -0.13581 0.17662 L -0.27149 0.17662 " pathEditMode="relative" rAng="0" ptsTypes="AAAA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81" y="881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7037E-6 L 4.375E-6 0.01666 C 4.375E-6 0.02384 -0.04024 0.03356 -0.0724 0.03356 L -0.14414 0.03356 " pathEditMode="relative" rAng="0" ptsTypes="AAAA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14" y="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6" grpId="0"/>
      <p:bldP spid="6" grpId="1"/>
      <p:bldP spid="6" grpId="2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43C50FB-8B04-9A84-F333-71D68999ED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5" t="10789" r="55222" b="6231"/>
          <a:stretch/>
        </p:blipFill>
        <p:spPr>
          <a:xfrm>
            <a:off x="3784306" y="3546722"/>
            <a:ext cx="1336586" cy="15660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20E2A38-452E-A63B-C882-2CD91F3D9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85E63B9-470A-A643-2A99-6EF421A7E5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F78C2D9-A486-304F-8948-3333C7795E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32F8FEA-6956-7702-1B36-EA4F83A1F954}"/>
              </a:ext>
            </a:extLst>
          </p:cNvPr>
          <p:cNvSpPr txBox="1"/>
          <p:nvPr/>
        </p:nvSpPr>
        <p:spPr>
          <a:xfrm>
            <a:off x="6960360" y="1641765"/>
            <a:ext cx="4644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Trend Future Immatricolazioni</a:t>
            </a:r>
            <a:endParaRPr lang="it-IT" sz="14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E39CE90-D913-C728-4C33-BFA0124A1633}"/>
              </a:ext>
            </a:extLst>
          </p:cNvPr>
          <p:cNvSpPr txBox="1"/>
          <p:nvPr/>
        </p:nvSpPr>
        <p:spPr>
          <a:xfrm>
            <a:off x="684884" y="3234925"/>
            <a:ext cx="30994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SciKit-Learn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ExtraTreesRegressor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400 </a:t>
            </a:r>
            <a:r>
              <a:rPr lang="it-IT" sz="2400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Estimators</a:t>
            </a:r>
            <a:endParaRPr lang="it-IT" sz="2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A1131BE-DBEC-06D5-F895-C32F5A2FA39E}"/>
              </a:ext>
            </a:extLst>
          </p:cNvPr>
          <p:cNvSpPr txBox="1"/>
          <p:nvPr/>
        </p:nvSpPr>
        <p:spPr>
          <a:xfrm>
            <a:off x="586962" y="2582667"/>
            <a:ext cx="58001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200" b="1" i="1" u="sng" strike="noStrike" kern="1200" cap="none" spc="0" normalizeH="0" baseline="0" noProof="0" dirty="0">
                <a:ln>
                  <a:noFill/>
                </a:ln>
                <a:solidFill>
                  <a:srgbClr val="0C7C63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Machine Learning Model 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3EE6B1C-2ACF-99DA-BD5A-C9FB9457F253}"/>
              </a:ext>
            </a:extLst>
          </p:cNvPr>
          <p:cNvSpPr txBox="1"/>
          <p:nvPr/>
        </p:nvSpPr>
        <p:spPr>
          <a:xfrm>
            <a:off x="6724783" y="2290227"/>
            <a:ext cx="4230262" cy="1138773"/>
          </a:xfrm>
          <a:prstGeom prst="rect">
            <a:avLst/>
          </a:prstGeom>
          <a:noFill/>
          <a:ln w="38100">
            <a:solidFill>
              <a:srgbClr val="E7E8AA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1) </a:t>
            </a:r>
            <a:r>
              <a:rPr lang="it-IT" sz="3200" b="1" i="1" u="sng" dirty="0" err="1">
                <a:solidFill>
                  <a:srgbClr val="0C7C63"/>
                </a:solidFill>
                <a:latin typeface="Bahnschrift SemiBold Condensed" panose="020B0502040204020203" pitchFamily="34" charset="0"/>
              </a:rPr>
              <a:t>Validation</a:t>
            </a:r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:</a:t>
            </a:r>
            <a:endParaRPr lang="it-IT" sz="1050" dirty="0"/>
          </a:p>
          <a:p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Mean</a:t>
            </a:r>
            <a:r>
              <a:rPr lang="it-IT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Absolute </a:t>
            </a:r>
            <a:r>
              <a:rPr lang="it-IT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Error</a:t>
            </a:r>
            <a:r>
              <a:rPr lang="it-IT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( MAE )  =  131,534</a:t>
            </a:r>
            <a:endParaRPr lang="it-IT" sz="11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Coefficient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of </a:t>
            </a:r>
            <a:r>
              <a:rPr lang="it-IT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Determination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( 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 </a:t>
            </a:r>
            <a:r>
              <a:rPr lang="it-IT" b="1" i="1" baseline="30000" dirty="0">
                <a:solidFill>
                  <a:srgbClr val="4AADA8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)   =   0,996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F9A08B3-4FA3-E2A8-087D-887E575C9C8F}"/>
              </a:ext>
            </a:extLst>
          </p:cNvPr>
          <p:cNvSpPr txBox="1"/>
          <p:nvPr/>
        </p:nvSpPr>
        <p:spPr>
          <a:xfrm>
            <a:off x="7568612" y="3606060"/>
            <a:ext cx="3866160" cy="1138773"/>
          </a:xfrm>
          <a:prstGeom prst="rect">
            <a:avLst/>
          </a:prstGeom>
          <a:noFill/>
          <a:ln w="38100">
            <a:solidFill>
              <a:srgbClr val="E7E8AA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2) Test :</a:t>
            </a:r>
            <a:endParaRPr lang="it-IT" sz="1050" dirty="0"/>
          </a:p>
          <a:p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Mean</a:t>
            </a:r>
            <a:r>
              <a:rPr lang="it-IT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Absolute </a:t>
            </a:r>
            <a:r>
              <a:rPr lang="it-IT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Error</a:t>
            </a:r>
            <a:r>
              <a:rPr lang="it-IT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( MAE )   =   180,782</a:t>
            </a:r>
            <a:endParaRPr lang="it-IT" sz="11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Coefficient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of </a:t>
            </a:r>
            <a:r>
              <a:rPr lang="it-IT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Determination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( 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 </a:t>
            </a:r>
            <a:r>
              <a:rPr lang="it-IT" b="1" i="1" baseline="30000" dirty="0">
                <a:solidFill>
                  <a:srgbClr val="4AADA8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)   =   0,991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6CD60E9A-DEA8-69BC-4FE6-4EB2B0431C98}"/>
              </a:ext>
            </a:extLst>
          </p:cNvPr>
          <p:cNvSpPr txBox="1"/>
          <p:nvPr/>
        </p:nvSpPr>
        <p:spPr>
          <a:xfrm>
            <a:off x="6723366" y="4921893"/>
            <a:ext cx="3866160" cy="1138773"/>
          </a:xfrm>
          <a:prstGeom prst="rect">
            <a:avLst/>
          </a:prstGeom>
          <a:noFill/>
          <a:ln w="38100">
            <a:solidFill>
              <a:srgbClr val="E7E8AA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3) Re-Train :</a:t>
            </a:r>
            <a:endParaRPr lang="it-IT" sz="1050" dirty="0"/>
          </a:p>
          <a:p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Mean</a:t>
            </a:r>
            <a:r>
              <a:rPr lang="it-IT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Absolute </a:t>
            </a:r>
            <a:r>
              <a:rPr lang="it-IT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Error</a:t>
            </a:r>
            <a:r>
              <a:rPr lang="it-IT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( MAE )   =   156,199</a:t>
            </a:r>
            <a:endParaRPr lang="it-IT" sz="11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Coefficient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of </a:t>
            </a:r>
            <a:r>
              <a:rPr lang="it-IT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Determination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( 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 </a:t>
            </a:r>
            <a:r>
              <a:rPr lang="it-IT" b="1" i="1" baseline="30000" dirty="0">
                <a:solidFill>
                  <a:srgbClr val="4AADA8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)   =   0,993</a:t>
            </a:r>
          </a:p>
        </p:txBody>
      </p:sp>
      <p:graphicFrame>
        <p:nvGraphicFramePr>
          <p:cNvPr id="14" name="Tabella 4">
            <a:extLst>
              <a:ext uri="{FF2B5EF4-FFF2-40B4-BE49-F238E27FC236}">
                <a16:creationId xmlns:a16="http://schemas.microsoft.com/office/drawing/2014/main" id="{D2F391B6-0416-6545-A04E-E949344A43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771703"/>
              </p:ext>
            </p:extLst>
          </p:nvPr>
        </p:nvGraphicFramePr>
        <p:xfrm>
          <a:off x="997447" y="3874239"/>
          <a:ext cx="5098553" cy="2003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4104354540"/>
                    </a:ext>
                  </a:extLst>
                </a:gridCol>
                <a:gridCol w="1907216">
                  <a:extLst>
                    <a:ext uri="{9D8B030D-6E8A-4147-A177-3AD203B41FA5}">
                      <a16:colId xmlns:a16="http://schemas.microsoft.com/office/drawing/2014/main" val="2014178382"/>
                    </a:ext>
                  </a:extLst>
                </a:gridCol>
                <a:gridCol w="1648287">
                  <a:extLst>
                    <a:ext uri="{9D8B030D-6E8A-4147-A177-3AD203B41FA5}">
                      <a16:colId xmlns:a16="http://schemas.microsoft.com/office/drawing/2014/main" val="207950170"/>
                    </a:ext>
                  </a:extLst>
                </a:gridCol>
              </a:tblGrid>
              <a:tr h="562221">
                <a:tc>
                  <a:txBody>
                    <a:bodyPr/>
                    <a:lstStyle/>
                    <a:p>
                      <a:pPr algn="ctr" fontAlgn="ctr"/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10" marR="7110" marT="7110" marB="0" anchor="ctr">
                    <a:solidFill>
                      <a:srgbClr val="0C7C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u="none" strike="noStrike" dirty="0">
                          <a:effectLst/>
                        </a:rPr>
                        <a:t> MAE </a:t>
                      </a:r>
                      <a:r>
                        <a:rPr lang="it-IT" sz="2000" u="none" strike="noStrike" dirty="0">
                          <a:effectLst/>
                        </a:rPr>
                        <a:t>[</a:t>
                      </a:r>
                      <a:r>
                        <a:rPr lang="it-IT" sz="1000" u="none" strike="noStrike" dirty="0">
                          <a:effectLst/>
                        </a:rPr>
                        <a:t>Immatricolati</a:t>
                      </a:r>
                      <a:r>
                        <a:rPr lang="it-IT" sz="2000" u="none" strike="noStrike" dirty="0">
                          <a:effectLst/>
                        </a:rPr>
                        <a:t>]</a:t>
                      </a:r>
                      <a:endParaRPr lang="it-IT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10" marR="7110" marT="7110" marB="0" anchor="ctr">
                    <a:solidFill>
                      <a:srgbClr val="0C7C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b="1" i="1" dirty="0">
                          <a:solidFill>
                            <a:schemeClr val="bg1"/>
                          </a:solidFill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 </a:t>
                      </a:r>
                      <a:r>
                        <a:rPr lang="it-IT" sz="2400" b="1" i="1" baseline="30000" dirty="0">
                          <a:solidFill>
                            <a:schemeClr val="bg1"/>
                          </a:solidFill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it-IT" sz="24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110" marR="7110" marT="7110" marB="0" anchor="ctr">
                    <a:solidFill>
                      <a:srgbClr val="0C7C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5236319"/>
                  </a:ext>
                </a:extLst>
              </a:tr>
              <a:tr h="480589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Validation</a:t>
                      </a:r>
                      <a:endParaRPr lang="it-IT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C7C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i="1" dirty="0">
                          <a:solidFill>
                            <a:srgbClr val="4AADA8"/>
                          </a:solidFill>
                          <a:latin typeface="Bahnschrift SemiBold Condensed" panose="020B0502040204020203" pitchFamily="34" charset="0"/>
                        </a:rPr>
                        <a:t>≃ 132</a:t>
                      </a:r>
                      <a:endParaRPr lang="it-IT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7E8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b="1" i="1" dirty="0">
                          <a:solidFill>
                            <a:srgbClr val="4AADA8"/>
                          </a:solidFill>
                          <a:latin typeface="Bahnschrift SemiBold Condensed" panose="020B0502040204020203" pitchFamily="34" charset="0"/>
                        </a:rPr>
                        <a:t>0,996</a:t>
                      </a:r>
                      <a:endParaRPr lang="it-IT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7E8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358243"/>
                  </a:ext>
                </a:extLst>
              </a:tr>
              <a:tr h="480589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ctr">
                    <a:solidFill>
                      <a:srgbClr val="0C7C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i="1" dirty="0">
                          <a:solidFill>
                            <a:srgbClr val="E7E8AA"/>
                          </a:solidFill>
                          <a:latin typeface="Bahnschrift SemiBold Condensed" panose="020B0502040204020203" pitchFamily="34" charset="0"/>
                        </a:rPr>
                        <a:t>≃ 181</a:t>
                      </a:r>
                      <a:endParaRPr lang="it-IT" sz="2400" b="0" i="0" u="none" strike="noStrike" dirty="0">
                        <a:solidFill>
                          <a:srgbClr val="E7E8A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4AAD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b="1" i="1" dirty="0">
                          <a:solidFill>
                            <a:srgbClr val="E7E8AA"/>
                          </a:solidFill>
                          <a:latin typeface="Bahnschrift SemiBold Condensed" panose="020B0502040204020203" pitchFamily="34" charset="0"/>
                        </a:rPr>
                        <a:t>0.991</a:t>
                      </a:r>
                      <a:endParaRPr lang="it-IT" sz="2400" b="0" i="0" u="none" strike="noStrike" dirty="0">
                        <a:solidFill>
                          <a:srgbClr val="E7E8A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4AAD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774849"/>
                  </a:ext>
                </a:extLst>
              </a:tr>
              <a:tr h="480589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Re-Train</a:t>
                      </a:r>
                    </a:p>
                  </a:txBody>
                  <a:tcPr marL="9525" marR="9525" marT="9525" marB="0" anchor="ctr">
                    <a:solidFill>
                      <a:srgbClr val="0C7C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i="1">
                          <a:solidFill>
                            <a:srgbClr val="4AADA8"/>
                          </a:solidFill>
                          <a:latin typeface="Bahnschrift SemiBold Condensed" panose="020B0502040204020203" pitchFamily="34" charset="0"/>
                        </a:rPr>
                        <a:t>≃ 156</a:t>
                      </a:r>
                      <a:endParaRPr lang="it-IT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7E8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b="1" i="1" dirty="0">
                          <a:solidFill>
                            <a:srgbClr val="4AADA8"/>
                          </a:solidFill>
                          <a:latin typeface="Bahnschrift SemiBold Condensed" panose="020B0502040204020203" pitchFamily="34" charset="0"/>
                        </a:rPr>
                        <a:t>0.993</a:t>
                      </a:r>
                      <a:endParaRPr lang="it-IT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7E8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285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499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-0.01641 -0.14421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0" y="-722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33333E-6 L 0.01524 -0.19861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" y="-993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11022E-16 L -0.04687 -0.21319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10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6" grpId="0"/>
      <p:bldP spid="6" grpId="1"/>
      <p:bldP spid="20" grpId="0" animBg="1"/>
      <p:bldP spid="21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7" name="Immagine 6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0311EB68-46C8-4150-25CE-7C5FDC11E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3648E0F-BCC3-F807-5CF2-75EBE8945797}"/>
              </a:ext>
            </a:extLst>
          </p:cNvPr>
          <p:cNvSpPr txBox="1"/>
          <p:nvPr/>
        </p:nvSpPr>
        <p:spPr>
          <a:xfrm>
            <a:off x="5296102" y="2542848"/>
            <a:ext cx="605830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Fonti :</a:t>
            </a:r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/>
              <a:t> 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MIUR ( </a:t>
            </a:r>
            <a:r>
              <a:rPr lang="it-IT" sz="1600" i="1" dirty="0">
                <a:solidFill>
                  <a:srgbClr val="062F8A"/>
                </a:solidFill>
                <a:latin typeface="Bahnschrift SemiBold Condensed" panose="020B0502040204020203" pitchFamily="34" charset="0"/>
                <a:hlinkClick r:id="rId5"/>
              </a:rPr>
              <a:t>ustat.miur.it/opendata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 )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 err="1">
                <a:solidFill>
                  <a:srgbClr val="00B0F0"/>
                </a:solidFill>
                <a:latin typeface="Bahnschrift SemiBold Condensed" panose="020B0502040204020203" pitchFamily="34" charset="0"/>
              </a:rPr>
              <a:t>AlmaLaurea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 ( </a:t>
            </a:r>
            <a:r>
              <a:rPr lang="it-IT" sz="1600" b="1" i="1" dirty="0">
                <a:solidFill>
                  <a:srgbClr val="062F8A"/>
                </a:solidFill>
                <a:latin typeface="Bahnschrift SemiBold Condensed" panose="020B0502040204020203" pitchFamily="34" charset="0"/>
                <a:hlinkClick r:id="rId6"/>
              </a:rPr>
              <a:t>almalaurea.it/universita/statistiche/occupazione</a:t>
            </a:r>
            <a:r>
              <a:rPr lang="it-IT" sz="20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)</a:t>
            </a:r>
          </a:p>
          <a:p>
            <a:endParaRPr lang="it-IT" sz="2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dirty="0">
                <a:solidFill>
                  <a:prstClr val="black"/>
                </a:solidFill>
              </a:rPr>
              <a:t>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ISTAT ( </a:t>
            </a:r>
            <a:r>
              <a:rPr lang="it-IT" sz="1600" b="1" i="1" dirty="0">
                <a:solidFill>
                  <a:srgbClr val="062F8A"/>
                </a:solidFill>
                <a:latin typeface="Bahnschrift SemiBold Condensed" panose="020B0502040204020203" pitchFamily="34" charset="0"/>
                <a:hlinkClick r:id="rId7"/>
              </a:rPr>
              <a:t>dati.istat.it/popolazione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)</a:t>
            </a:r>
          </a:p>
          <a:p>
            <a:endParaRPr lang="it-IT" sz="2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9" name="Immagine 8" descr="Immagine che contiene testo, cruciverba&#10;&#10;Descrizione generata automaticamente">
            <a:extLst>
              <a:ext uri="{FF2B5EF4-FFF2-40B4-BE49-F238E27FC236}">
                <a16:creationId xmlns:a16="http://schemas.microsoft.com/office/drawing/2014/main" id="{FC539D5B-69EF-DFF2-9413-9040495323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1107">
            <a:off x="1680920" y="2697577"/>
            <a:ext cx="2542905" cy="254290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062F8A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00D1E924-83A6-24F8-A566-3BD4F84A9C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825" y="5512499"/>
            <a:ext cx="1254018" cy="64643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7A5F73C-F8E4-4D07-E278-96ACAAEBAF8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" t="24319" r="80365" b="14732"/>
          <a:stretch/>
        </p:blipFill>
        <p:spPr>
          <a:xfrm>
            <a:off x="7970758" y="5526199"/>
            <a:ext cx="949911" cy="57901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0B6A703-4112-8953-C924-679E63323FC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7" t="31391" r="9855" b="40165"/>
          <a:stretch/>
        </p:blipFill>
        <p:spPr>
          <a:xfrm>
            <a:off x="9495584" y="5485101"/>
            <a:ext cx="1843097" cy="64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18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630CD3E-0F9D-D5E0-9F31-8926A8D875BC}"/>
              </a:ext>
            </a:extLst>
          </p:cNvPr>
          <p:cNvSpPr/>
          <p:nvPr/>
        </p:nvSpPr>
        <p:spPr>
          <a:xfrm>
            <a:off x="586962" y="588475"/>
            <a:ext cx="10969115" cy="5645702"/>
          </a:xfrm>
          <a:prstGeom prst="rect">
            <a:avLst/>
          </a:prstGeom>
          <a:solidFill>
            <a:srgbClr val="0C7C63"/>
          </a:solidFill>
          <a:ln>
            <a:solidFill>
              <a:srgbClr val="0C7C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642CC3E3-90E9-BCB0-CBFE-7152590F8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A4CFB3D-5A2B-6EEE-0F28-ADAA643CF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084DA69-768D-ADA7-C144-362F80DE4B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A37CB3-C364-045F-C12E-C674973DA840}"/>
              </a:ext>
            </a:extLst>
          </p:cNvPr>
          <p:cNvSpPr txBox="1"/>
          <p:nvPr/>
        </p:nvSpPr>
        <p:spPr>
          <a:xfrm>
            <a:off x="6960360" y="1641765"/>
            <a:ext cx="4644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Trend Future Immatricolazioni</a:t>
            </a:r>
            <a:endParaRPr lang="it-IT" sz="14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AF9077B-8ADD-BE0B-CA12-761C3778EB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" r="-129"/>
          <a:stretch/>
        </p:blipFill>
        <p:spPr>
          <a:xfrm>
            <a:off x="2888924" y="1717849"/>
            <a:ext cx="6654297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0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630CD3E-0F9D-D5E0-9F31-8926A8D875BC}"/>
              </a:ext>
            </a:extLst>
          </p:cNvPr>
          <p:cNvSpPr/>
          <p:nvPr/>
        </p:nvSpPr>
        <p:spPr>
          <a:xfrm>
            <a:off x="586962" y="588475"/>
            <a:ext cx="10969115" cy="5645702"/>
          </a:xfrm>
          <a:prstGeom prst="rect">
            <a:avLst/>
          </a:prstGeom>
          <a:solidFill>
            <a:srgbClr val="0C7C63"/>
          </a:solidFill>
          <a:ln>
            <a:solidFill>
              <a:srgbClr val="0C7C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0" name="Connettore diritto 79">
            <a:extLst>
              <a:ext uri="{FF2B5EF4-FFF2-40B4-BE49-F238E27FC236}">
                <a16:creationId xmlns:a16="http://schemas.microsoft.com/office/drawing/2014/main" id="{019BE134-3DFC-7095-BF11-923381704CEB}"/>
              </a:ext>
            </a:extLst>
          </p:cNvPr>
          <p:cNvCxnSpPr/>
          <p:nvPr/>
        </p:nvCxnSpPr>
        <p:spPr>
          <a:xfrm flipH="1">
            <a:off x="3429000" y="2842460"/>
            <a:ext cx="76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AF9077B-8ADD-BE0B-CA12-761C3778EB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" r="61"/>
          <a:stretch/>
        </p:blipFill>
        <p:spPr>
          <a:xfrm>
            <a:off x="1230126" y="865800"/>
            <a:ext cx="9985244" cy="5126400"/>
          </a:xfrm>
          <a:prstGeom prst="rect">
            <a:avLst/>
          </a:prstGeom>
        </p:spPr>
      </p:pic>
      <p:pic>
        <p:nvPicPr>
          <p:cNvPr id="64" name="Immagine 63">
            <a:extLst>
              <a:ext uri="{FF2B5EF4-FFF2-40B4-BE49-F238E27FC236}">
                <a16:creationId xmlns:a16="http://schemas.microsoft.com/office/drawing/2014/main" id="{D68AB0B3-7748-034A-285F-96302610B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4312" y="3788876"/>
            <a:ext cx="5737002" cy="1883586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11A7A449-44EC-6920-51B8-7B3BCCF16D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324" y="3788876"/>
            <a:ext cx="5747350" cy="1877812"/>
          </a:xfrm>
          <a:prstGeom prst="rect">
            <a:avLst/>
          </a:prstGeom>
        </p:spPr>
      </p:pic>
      <p:pic>
        <p:nvPicPr>
          <p:cNvPr id="61" name="Immagine 60">
            <a:extLst>
              <a:ext uri="{FF2B5EF4-FFF2-40B4-BE49-F238E27FC236}">
                <a16:creationId xmlns:a16="http://schemas.microsoft.com/office/drawing/2014/main" id="{43BF747D-21D0-E4B5-EF97-59B9D88EB8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24" y="804192"/>
            <a:ext cx="5747350" cy="1883586"/>
          </a:xfrm>
          <a:prstGeom prst="rect">
            <a:avLst/>
          </a:prstGeom>
        </p:spPr>
      </p:pic>
      <p:pic>
        <p:nvPicPr>
          <p:cNvPr id="62" name="Immagine 61">
            <a:extLst>
              <a:ext uri="{FF2B5EF4-FFF2-40B4-BE49-F238E27FC236}">
                <a16:creationId xmlns:a16="http://schemas.microsoft.com/office/drawing/2014/main" id="{C7F5D47E-4AC4-9B3A-04F4-9085EB5412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4312" y="804192"/>
            <a:ext cx="5747350" cy="1877744"/>
          </a:xfrm>
          <a:prstGeom prst="rect">
            <a:avLst/>
          </a:prstGeom>
        </p:spPr>
      </p:pic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2E32F9F6-D0D1-41E1-B4D2-09AAE01C53C5}"/>
              </a:ext>
            </a:extLst>
          </p:cNvPr>
          <p:cNvCxnSpPr>
            <a:cxnSpLocks/>
          </p:cNvCxnSpPr>
          <p:nvPr/>
        </p:nvCxnSpPr>
        <p:spPr>
          <a:xfrm>
            <a:off x="0" y="3200400"/>
            <a:ext cx="12192000" cy="0"/>
          </a:xfrm>
          <a:prstGeom prst="line">
            <a:avLst/>
          </a:prstGeom>
          <a:ln w="38100">
            <a:solidFill>
              <a:srgbClr val="E7E8A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97DABD27-6E16-DB78-0F0F-E1E1B5D26ED9}"/>
              </a:ext>
            </a:extLst>
          </p:cNvPr>
          <p:cNvCxnSpPr>
            <a:cxnSpLocks/>
            <a:stCxn id="2" idx="0"/>
            <a:endCxn id="2" idx="2"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38100">
            <a:solidFill>
              <a:srgbClr val="E7E8A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Immagine 83">
            <a:extLst>
              <a:ext uri="{FF2B5EF4-FFF2-40B4-BE49-F238E27FC236}">
                <a16:creationId xmlns:a16="http://schemas.microsoft.com/office/drawing/2014/main" id="{64580701-A89F-5B63-731F-3905E505F8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701" y="1474206"/>
            <a:ext cx="10566593" cy="3452388"/>
          </a:xfrm>
          <a:prstGeom prst="rect">
            <a:avLst/>
          </a:prstGeom>
          <a:ln w="38100">
            <a:solidFill>
              <a:srgbClr val="E7E8AA"/>
            </a:solidFill>
          </a:ln>
        </p:spPr>
      </p:pic>
    </p:spTree>
    <p:extLst>
      <p:ext uri="{BB962C8B-B14F-4D97-AF65-F5344CB8AC3E}">
        <p14:creationId xmlns:p14="http://schemas.microsoft.com/office/powerpoint/2010/main" val="88728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3451703-E3A7-062A-1E7D-6BD6A953833E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7033E32F-6EF4-940B-491E-6593B04064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6" name="Immagine 15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33432853-1C9C-C9B7-D0DD-F784511013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07292B8D-9215-78E1-091A-42DC6C57DA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5D15E70-31F1-ABE8-B2BD-A5F86D680293}"/>
              </a:ext>
            </a:extLst>
          </p:cNvPr>
          <p:cNvSpPr txBox="1"/>
          <p:nvPr/>
        </p:nvSpPr>
        <p:spPr>
          <a:xfrm>
            <a:off x="586962" y="3194558"/>
            <a:ext cx="10926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6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Conclusioni</a:t>
            </a:r>
            <a:endParaRPr lang="it-IT" sz="3300" dirty="0">
              <a:solidFill>
                <a:srgbClr val="062F8A"/>
              </a:solidFill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630CD3E-0F9D-D5E0-9F31-8926A8D875BC}"/>
              </a:ext>
            </a:extLst>
          </p:cNvPr>
          <p:cNvSpPr/>
          <p:nvPr/>
        </p:nvSpPr>
        <p:spPr>
          <a:xfrm>
            <a:off x="586962" y="588475"/>
            <a:ext cx="10969115" cy="5645702"/>
          </a:xfrm>
          <a:prstGeom prst="rect">
            <a:avLst/>
          </a:prstGeom>
          <a:solidFill>
            <a:srgbClr val="0C7C63"/>
          </a:solidFill>
          <a:ln>
            <a:solidFill>
              <a:srgbClr val="0C7C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2E32F9F6-D0D1-41E1-B4D2-09AAE01C53C5}"/>
              </a:ext>
            </a:extLst>
          </p:cNvPr>
          <p:cNvCxnSpPr>
            <a:cxnSpLocks/>
          </p:cNvCxnSpPr>
          <p:nvPr/>
        </p:nvCxnSpPr>
        <p:spPr>
          <a:xfrm>
            <a:off x="0" y="3200400"/>
            <a:ext cx="12192000" cy="0"/>
          </a:xfrm>
          <a:prstGeom prst="line">
            <a:avLst/>
          </a:prstGeom>
          <a:ln w="38100">
            <a:solidFill>
              <a:srgbClr val="E7E8A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97DABD27-6E16-DB78-0F0F-E1E1B5D26ED9}"/>
              </a:ext>
            </a:extLst>
          </p:cNvPr>
          <p:cNvCxnSpPr>
            <a:cxnSpLocks/>
            <a:stCxn id="2" idx="0"/>
            <a:endCxn id="2" idx="2"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38100">
            <a:solidFill>
              <a:srgbClr val="E7E8A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diritto 79">
            <a:extLst>
              <a:ext uri="{FF2B5EF4-FFF2-40B4-BE49-F238E27FC236}">
                <a16:creationId xmlns:a16="http://schemas.microsoft.com/office/drawing/2014/main" id="{019BE134-3DFC-7095-BF11-923381704CEB}"/>
              </a:ext>
            </a:extLst>
          </p:cNvPr>
          <p:cNvCxnSpPr/>
          <p:nvPr/>
        </p:nvCxnSpPr>
        <p:spPr>
          <a:xfrm flipH="1">
            <a:off x="3429000" y="2842460"/>
            <a:ext cx="76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Immagine 60">
            <a:extLst>
              <a:ext uri="{FF2B5EF4-FFF2-40B4-BE49-F238E27FC236}">
                <a16:creationId xmlns:a16="http://schemas.microsoft.com/office/drawing/2014/main" id="{43BF747D-21D0-E4B5-EF97-59B9D88EB8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24" y="804192"/>
            <a:ext cx="5747350" cy="1883586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11A7A449-44EC-6920-51B8-7B3BCCF16D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324" y="3788876"/>
            <a:ext cx="5747350" cy="1877812"/>
          </a:xfrm>
          <a:prstGeom prst="rect">
            <a:avLst/>
          </a:prstGeom>
        </p:spPr>
      </p:pic>
      <p:pic>
        <p:nvPicPr>
          <p:cNvPr id="64" name="Immagine 63">
            <a:extLst>
              <a:ext uri="{FF2B5EF4-FFF2-40B4-BE49-F238E27FC236}">
                <a16:creationId xmlns:a16="http://schemas.microsoft.com/office/drawing/2014/main" id="{D68AB0B3-7748-034A-285F-96302610B3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4312" y="3788876"/>
            <a:ext cx="5737002" cy="1883586"/>
          </a:xfrm>
          <a:prstGeom prst="rect">
            <a:avLst/>
          </a:prstGeom>
        </p:spPr>
      </p:pic>
      <p:pic>
        <p:nvPicPr>
          <p:cNvPr id="62" name="Immagine 61">
            <a:extLst>
              <a:ext uri="{FF2B5EF4-FFF2-40B4-BE49-F238E27FC236}">
                <a16:creationId xmlns:a16="http://schemas.microsoft.com/office/drawing/2014/main" id="{C7F5D47E-4AC4-9B3A-04F4-9085EB5412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4312" y="804192"/>
            <a:ext cx="5747350" cy="187774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0328960-0DED-6A5F-6E68-22476671EB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701" y="1474206"/>
            <a:ext cx="10566593" cy="3452388"/>
          </a:xfrm>
          <a:prstGeom prst="rect">
            <a:avLst/>
          </a:prstGeom>
          <a:ln w="38100">
            <a:solidFill>
              <a:srgbClr val="E7E8AA"/>
            </a:solidFill>
          </a:ln>
        </p:spPr>
      </p:pic>
    </p:spTree>
    <p:extLst>
      <p:ext uri="{BB962C8B-B14F-4D97-AF65-F5344CB8AC3E}">
        <p14:creationId xmlns:p14="http://schemas.microsoft.com/office/powerpoint/2010/main" val="186574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/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9" name="Immagine 8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6FA1E1AD-1484-030B-D3D2-4BED8A8D7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DDFE4CB-00FE-7E00-F077-6CE417E3BE17}"/>
              </a:ext>
            </a:extLst>
          </p:cNvPr>
          <p:cNvSpPr txBox="1"/>
          <p:nvPr/>
        </p:nvSpPr>
        <p:spPr>
          <a:xfrm>
            <a:off x="1028901" y="2003749"/>
            <a:ext cx="799127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Risultati :</a:t>
            </a:r>
          </a:p>
          <a:p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>
                <a:solidFill>
                  <a:prstClr val="black"/>
                </a:solidFill>
              </a:rPr>
              <a:t> 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Prevalenza di Studenti di Sesso Femminile</a:t>
            </a: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dirty="0"/>
              <a:t>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Incremento di Immatricolazioni nella passata decade</a:t>
            </a: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Previsione di un Incremento di Immatricolazioni nei prossimi 5 Anni</a:t>
            </a: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4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Flusso di studenti Fuorisede in prevalenza da Sud verso Centro e Nord</a:t>
            </a:r>
          </a:p>
          <a:p>
            <a:endParaRPr lang="it-IT" dirty="0"/>
          </a:p>
        </p:txBody>
      </p:sp>
      <p:pic>
        <p:nvPicPr>
          <p:cNvPr id="1026" name="Picture 2" descr="immagine">
            <a:extLst>
              <a:ext uri="{FF2B5EF4-FFF2-40B4-BE49-F238E27FC236}">
                <a16:creationId xmlns:a16="http://schemas.microsoft.com/office/drawing/2014/main" id="{936F6D64-8680-CDCB-56FD-788FBDBE4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51977">
            <a:off x="9050768" y="2583891"/>
            <a:ext cx="2085469" cy="2085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13050EA-2ABD-7345-3F5A-E9A7C5BC592C}"/>
              </a:ext>
            </a:extLst>
          </p:cNvPr>
          <p:cNvSpPr txBox="1"/>
          <p:nvPr/>
        </p:nvSpPr>
        <p:spPr>
          <a:xfrm>
            <a:off x="586962" y="3194558"/>
            <a:ext cx="10926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6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Conclusioni</a:t>
            </a:r>
            <a:endParaRPr lang="it-IT" sz="3300" dirty="0">
              <a:solidFill>
                <a:srgbClr val="062F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9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9" name="Immagine 8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6FA1E1AD-1484-030B-D3D2-4BED8A8D7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DDFE4CB-00FE-7E00-F077-6CE417E3BE17}"/>
              </a:ext>
            </a:extLst>
          </p:cNvPr>
          <p:cNvSpPr txBox="1"/>
          <p:nvPr/>
        </p:nvSpPr>
        <p:spPr>
          <a:xfrm>
            <a:off x="1028901" y="2003749"/>
            <a:ext cx="7991273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Utilità :</a:t>
            </a:r>
          </a:p>
          <a:p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>
                <a:solidFill>
                  <a:prstClr val="black"/>
                </a:solidFill>
              </a:rPr>
              <a:t> 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Automatizzazione delle attività di Data </a:t>
            </a:r>
            <a:r>
              <a:rPr lang="it-IT" sz="2400" i="1" dirty="0" err="1">
                <a:solidFill>
                  <a:srgbClr val="00B0F0"/>
                </a:solidFill>
                <a:latin typeface="Bahnschrift SemiBold Condensed" panose="020B0502040204020203" pitchFamily="34" charset="0"/>
              </a:rPr>
              <a:t>Manipulation</a:t>
            </a:r>
            <a:endParaRPr lang="it-IT" sz="2400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dirty="0"/>
              <a:t>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Applicabilità delle elaborazioni proposte per ulteriori Atenei  </a:t>
            </a: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Riusabilità del codice su futuri Dataset Aggiornati </a:t>
            </a:r>
            <a:endParaRPr lang="it-IT" sz="2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90D5201-CCAA-4A4B-E57F-DA35769BEE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863" y="2498014"/>
            <a:ext cx="2257224" cy="225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19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59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8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81" tmFilter="0, 0; 0.125,0.2665; 0.25,0.4; 0.375,0.465; 0.5,0.5;  0.625,0.535; 0.75,0.6; 0.875,0.7335; 1,1">
                                          <p:stCondLst>
                                            <p:cond delay="58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90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44" tmFilter="0, 0; 0.125,0.2665; 0.25,0.4; 0.375,0.465; 0.5,0.5;  0.625,0.535; 0.75,0.6; 0.875,0.7335; 1,1">
                                          <p:stCondLst>
                                            <p:cond delay="14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3">
                                          <p:stCondLst>
                                            <p:cond delay="5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45" decel="50000">
                                          <p:stCondLst>
                                            <p:cond delay="59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3">
                                          <p:stCondLst>
                                            <p:cond delay="114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45" decel="50000">
                                          <p:stCondLst>
                                            <p:cond delay="117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3">
                                          <p:stCondLst>
                                            <p:cond delay="143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45" decel="50000">
                                          <p:stCondLst>
                                            <p:cond delay="145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3">
                                          <p:stCondLst>
                                            <p:cond delay="158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45" decel="50000">
                                          <p:stCondLst>
                                            <p:cond delay="160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9D0017-69C1-EB08-6515-FBF6BEA63310}"/>
              </a:ext>
            </a:extLst>
          </p:cNvPr>
          <p:cNvSpPr txBox="1"/>
          <p:nvPr/>
        </p:nvSpPr>
        <p:spPr>
          <a:xfrm>
            <a:off x="4017818" y="1646425"/>
            <a:ext cx="74892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it-IT" sz="7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 algn="ctr"/>
            <a:r>
              <a:rPr lang="it-IT" sz="72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Grazie per l’Attenzione</a:t>
            </a:r>
            <a:endParaRPr lang="it-IT" sz="28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pPr algn="ctr"/>
            <a:r>
              <a:rPr lang="it-IT" b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la presentazione dei dettagli implementativi seguirà, auspicabilmente, a breve</a:t>
            </a:r>
          </a:p>
        </p:txBody>
      </p:sp>
      <p:pic>
        <p:nvPicPr>
          <p:cNvPr id="8" name="Immagine 7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4990C7C4-F764-CF46-E501-169838DA9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9B4E07E-100D-7918-B2AD-575A4D4BA17B}"/>
              </a:ext>
            </a:extLst>
          </p:cNvPr>
          <p:cNvSpPr txBox="1"/>
          <p:nvPr/>
        </p:nvSpPr>
        <p:spPr>
          <a:xfrm>
            <a:off x="1028901" y="2003749"/>
            <a:ext cx="7991273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Utilità :</a:t>
            </a:r>
          </a:p>
          <a:p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>
                <a:solidFill>
                  <a:prstClr val="black"/>
                </a:solidFill>
              </a:rPr>
              <a:t> 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Automatizzazione delle attività di Data </a:t>
            </a:r>
            <a:r>
              <a:rPr lang="it-IT" sz="2400" i="1" dirty="0" err="1">
                <a:solidFill>
                  <a:srgbClr val="00B0F0"/>
                </a:solidFill>
                <a:latin typeface="Bahnschrift SemiBold Condensed" panose="020B0502040204020203" pitchFamily="34" charset="0"/>
              </a:rPr>
              <a:t>Manipulation</a:t>
            </a:r>
            <a:endParaRPr lang="it-IT" sz="2400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dirty="0"/>
              <a:t>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Applicabilità delle elaborazioni proposte per ulteriori Atenei  </a:t>
            </a: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Riusabilità del codice su futuri Dataset Aggiornati </a:t>
            </a:r>
            <a:endParaRPr lang="it-IT" sz="2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D8277F3-7ABF-7692-C4AC-DB8B685F92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863" y="2498014"/>
            <a:ext cx="2257224" cy="225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0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7407E-6 L 4.16667E-6 0.14908 C 4.16667E-6 0.21551 -0.08529 0.29815 -0.15417 0.29815 L -0.30834 0.29815 " pathEditMode="relative" rAng="0" ptsTypes="AAAA"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17" y="14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7" name="Immagine 6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0311EB68-46C8-4150-25CE-7C5FDC11E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3648E0F-BCC3-F807-5CF2-75EBE8945797}"/>
              </a:ext>
            </a:extLst>
          </p:cNvPr>
          <p:cNvSpPr txBox="1"/>
          <p:nvPr/>
        </p:nvSpPr>
        <p:spPr>
          <a:xfrm>
            <a:off x="5296102" y="2542848"/>
            <a:ext cx="2678539" cy="2417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Strumenti :</a:t>
            </a:r>
            <a:endParaRPr lang="it-IT" dirty="0"/>
          </a:p>
          <a:p>
            <a:pPr>
              <a:lnSpc>
                <a:spcPct val="150000"/>
              </a:lnSpc>
            </a:pP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/>
              <a:t>     </a:t>
            </a:r>
            <a:r>
              <a:rPr lang="it-IT" sz="2400" i="1" dirty="0" err="1">
                <a:solidFill>
                  <a:srgbClr val="00B0F0"/>
                </a:solidFill>
                <a:latin typeface="Bahnschrift SemiBold Condensed" panose="020B0502040204020203" pitchFamily="34" charset="0"/>
              </a:rPr>
              <a:t>MongoDB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dirty="0">
                <a:solidFill>
                  <a:prstClr val="black"/>
                </a:solidFill>
              </a:rPr>
              <a:t>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Python</a:t>
            </a:r>
            <a:endParaRPr lang="it-IT" sz="2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dirty="0">
                <a:solidFill>
                  <a:prstClr val="black"/>
                </a:solidFill>
              </a:rPr>
              <a:t> 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Excel</a:t>
            </a:r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C539D5B-69EF-DFF2-9413-9040495323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7" t="71" r="6096" b="14206"/>
          <a:stretch/>
        </p:blipFill>
        <p:spPr>
          <a:xfrm rot="21263206">
            <a:off x="1680107" y="2692994"/>
            <a:ext cx="2422875" cy="245750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062F8A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00D1E924-83A6-24F8-A566-3BD4F84A9C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2" t="35102" r="9604" b="29871"/>
          <a:stretch/>
        </p:blipFill>
        <p:spPr>
          <a:xfrm>
            <a:off x="4980253" y="5435685"/>
            <a:ext cx="1994387" cy="562489"/>
          </a:xfrm>
          <a:prstGeom prst="rect">
            <a:avLst/>
          </a:prstGeom>
        </p:spPr>
      </p:pic>
      <p:pic>
        <p:nvPicPr>
          <p:cNvPr id="12" name="Immagine 11" descr="Immagine che contiene testo, segnale, clipart&#10;&#10;Descrizione generata automaticamente">
            <a:extLst>
              <a:ext uri="{FF2B5EF4-FFF2-40B4-BE49-F238E27FC236}">
                <a16:creationId xmlns:a16="http://schemas.microsoft.com/office/drawing/2014/main" id="{85F4DFEA-DC95-5F80-3CCD-BD3EBEFA7B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995" y="5340141"/>
            <a:ext cx="1264341" cy="555407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06C3C833-F40C-544F-EC19-3033CF2731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510" y="5435685"/>
            <a:ext cx="1926615" cy="57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0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3648E0F-BCC3-F807-5CF2-75EBE8945797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600" b="1" i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E89BDD5-8626-C902-8BF8-EBF1EEF1869E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63C2129-7D79-26AF-8C5C-576DF3FAC4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3BBFA940-A450-6048-6D91-A0F7AFC4F0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13" name="Immagine 12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B7F2192E-DD60-5616-9A6E-AF62CB3BAA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F4C3818-ED0E-AAE9-C7D7-4950F1DAAB6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7" t="71" r="6096" b="14206"/>
          <a:stretch/>
        </p:blipFill>
        <p:spPr>
          <a:xfrm rot="21263206">
            <a:off x="1680107" y="2692994"/>
            <a:ext cx="2422875" cy="245750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062F8A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5B0B6B0-7341-F616-6379-890A6C5C1ECC}"/>
              </a:ext>
            </a:extLst>
          </p:cNvPr>
          <p:cNvSpPr txBox="1"/>
          <p:nvPr/>
        </p:nvSpPr>
        <p:spPr>
          <a:xfrm>
            <a:off x="5296102" y="2542848"/>
            <a:ext cx="267853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Strumenti :</a:t>
            </a:r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/>
              <a:t>     </a:t>
            </a:r>
            <a:r>
              <a:rPr lang="it-IT" sz="2400" i="1" dirty="0" err="1">
                <a:solidFill>
                  <a:srgbClr val="00B0F0"/>
                </a:solidFill>
                <a:latin typeface="Bahnschrift SemiBold Condensed" panose="020B0502040204020203" pitchFamily="34" charset="0"/>
              </a:rPr>
              <a:t>MongoDB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Apache Spark</a:t>
            </a: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DA3565B8-DD52-D25E-C55F-71D30F2AF8A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2" t="35102" r="9604" b="29871"/>
          <a:stretch/>
        </p:blipFill>
        <p:spPr>
          <a:xfrm>
            <a:off x="5857741" y="4943505"/>
            <a:ext cx="1994387" cy="562489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28046937-3821-4890-72A3-464F6BB663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054" y="5471767"/>
            <a:ext cx="1040045" cy="539957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ECEF95F-4EAB-DDE0-1E1F-232744B66E0B}"/>
              </a:ext>
            </a:extLst>
          </p:cNvPr>
          <p:cNvSpPr txBox="1"/>
          <p:nvPr/>
        </p:nvSpPr>
        <p:spPr>
          <a:xfrm>
            <a:off x="7974641" y="2778661"/>
            <a:ext cx="2678539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dirty="0"/>
              <a:t>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Python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4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Excel</a:t>
            </a: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22" name="Immagine 21" descr="Immagine che contiene testo, segnale, clipart&#10;&#10;Descrizione generata automaticamente">
            <a:extLst>
              <a:ext uri="{FF2B5EF4-FFF2-40B4-BE49-F238E27FC236}">
                <a16:creationId xmlns:a16="http://schemas.microsoft.com/office/drawing/2014/main" id="{7DB6DDC4-98C4-04AC-F876-0E14551BF4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757" y="5456317"/>
            <a:ext cx="1264341" cy="555407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F5D6C191-BCF5-06BD-80C9-6930BC567C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476" y="4900556"/>
            <a:ext cx="1926615" cy="57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2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8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600" b="1" i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7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750"/>
    </mc:Choice>
    <mc:Fallback xmlns="">
      <p:transition advClick="0" advTm="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21">
            <a:extLst>
              <a:ext uri="{FF2B5EF4-FFF2-40B4-BE49-F238E27FC236}">
                <a16:creationId xmlns:a16="http://schemas.microsoft.com/office/drawing/2014/main" id="{3345BA2D-DA80-7906-4119-8563FCD2D5C3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64E63EE0-9C17-53B3-0A99-AD9DEBF21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" b="807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CD3433B-6344-828B-D217-A9C25BC94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CF3F5A0-A89F-A028-4E71-C5ECFA61C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F0EBA89-194A-755A-C8BC-F58DB2F1EE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DDE1DA81-27FE-F0D4-E026-8F2B476DCFF2}"/>
              </a:ext>
            </a:extLst>
          </p:cNvPr>
          <p:cNvSpPr txBox="1"/>
          <p:nvPr/>
        </p:nvSpPr>
        <p:spPr>
          <a:xfrm>
            <a:off x="632691" y="3639426"/>
            <a:ext cx="109266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14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0.12565 -2.96296E-6 C 0.18203 -2.96296E-6 0.25221 -0.08078 0.25221 -0.14629 L 0.25221 -0.29143 " pathEditMode="relative" rAng="0" ptsTypes="AAAA">
                                      <p:cBhvr>
                                        <p:cTn id="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4" y="-1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7" grpId="0"/>
      <p:bldP spid="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7101EFEB-BD53-7F71-38C9-42CB6312C921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2CF5151-3B80-B3E9-EEB7-D35D87C39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" b="807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289918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TM16401371[[fn=Atlante]]</Template>
  <TotalTime>4039</TotalTime>
  <Words>874</Words>
  <Application>Microsoft Office PowerPoint</Application>
  <PresentationFormat>Widescreen</PresentationFormat>
  <Paragraphs>256</Paragraphs>
  <Slides>45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45</vt:i4>
      </vt:variant>
    </vt:vector>
  </HeadingPairs>
  <TitlesOfParts>
    <vt:vector size="51" baseType="lpstr">
      <vt:lpstr>Arial</vt:lpstr>
      <vt:lpstr>Bahnschrift SemiBold Condensed</vt:lpstr>
      <vt:lpstr>Calibri</vt:lpstr>
      <vt:lpstr>Calibri Light</vt:lpstr>
      <vt:lpstr>Cambria Math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FAUSTO RICCHIUTI</dc:creator>
  <cp:lastModifiedBy>FAUSTO RICCHIUTI</cp:lastModifiedBy>
  <cp:revision>72</cp:revision>
  <dcterms:created xsi:type="dcterms:W3CDTF">2022-05-20T15:03:04Z</dcterms:created>
  <dcterms:modified xsi:type="dcterms:W3CDTF">2022-06-04T08:57:32Z</dcterms:modified>
</cp:coreProperties>
</file>